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57" r:id="rId4"/>
    <p:sldId id="262" r:id="rId5"/>
    <p:sldId id="266" r:id="rId6"/>
    <p:sldId id="264" r:id="rId7"/>
    <p:sldId id="270" r:id="rId8"/>
    <p:sldId id="265" r:id="rId9"/>
    <p:sldId id="279" r:id="rId10"/>
    <p:sldId id="269" r:id="rId11"/>
    <p:sldId id="274" r:id="rId12"/>
    <p:sldId id="277" r:id="rId13"/>
    <p:sldId id="280" r:id="rId14"/>
    <p:sldId id="272" r:id="rId15"/>
    <p:sldId id="273" r:id="rId16"/>
    <p:sldId id="267" r:id="rId17"/>
    <p:sldId id="268" r:id="rId18"/>
    <p:sldId id="258" r:id="rId19"/>
    <p:sldId id="259" r:id="rId20"/>
    <p:sldId id="276" r:id="rId21"/>
    <p:sldId id="260" r:id="rId22"/>
    <p:sldId id="275" r:id="rId23"/>
    <p:sldId id="278" r:id="rId24"/>
    <p:sldId id="281" r:id="rId25"/>
    <p:sldId id="282" r:id="rId26"/>
    <p:sldId id="263" r:id="rId27"/>
  </p:sldIdLst>
  <p:sldSz cx="9144000" cy="6858000" type="screen4x3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39" autoAdjust="0"/>
    <p:restoredTop sz="94660"/>
  </p:normalViewPr>
  <p:slideViewPr>
    <p:cSldViewPr>
      <p:cViewPr varScale="1">
        <p:scale>
          <a:sx n="106" d="100"/>
          <a:sy n="106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Ino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</a:defRPr>
            </a:lvl1pPr>
          </a:lstStyle>
          <a:p>
            <a:pPr>
              <a:defRPr/>
            </a:pPr>
            <a:fld id="{C20015A5-1FA8-45F1-A4B6-B0FF0300A2AD}" type="datetimeFigureOut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</a:defRPr>
            </a:lvl1pPr>
          </a:lstStyle>
          <a:p>
            <a:pPr>
              <a:defRPr/>
            </a:pPr>
            <a:fld id="{10F93C1C-2207-470B-892E-3B031B2587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Ino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</a:defRPr>
            </a:lvl1pPr>
          </a:lstStyle>
          <a:p>
            <a:pPr>
              <a:defRPr/>
            </a:pPr>
            <a:fld id="{BFA067B3-33FA-41EA-A5F6-8AB4550A83E4}" type="datetimeFigureOut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6818313"/>
            <a:ext cx="7942262" cy="6461125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</a:defRPr>
            </a:lvl1pPr>
          </a:lstStyle>
          <a:p>
            <a:pPr>
              <a:defRPr/>
            </a:pPr>
            <a:fld id="{854ADE92-E59E-46C6-AD15-D0F26D1F0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6388" name="Zástupný symbol pro záhlaví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Ino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3" name="Zástupný symbol pro záhlaví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Ino</a:t>
            </a:r>
          </a:p>
        </p:txBody>
      </p:sp>
      <p:sp>
        <p:nvSpPr>
          <p:cNvPr id="3584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3012" name="Zástupný symbol pro záhlaví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Ino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304F-DBD2-4F06-BEF4-9CCDDF1DD91D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382B-0FE0-4EA0-BA7B-C891A75C2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235F-0301-4C6B-BC36-39AC3CA598AE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8AAC-4928-4EC5-9AC5-CCFBD1898C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D2FF-9C9D-40E9-9A06-F2D1E6BE9026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FA1B-4C17-41C7-BCD6-5DA384AA3E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0D59-CFFC-421C-AA16-BC2E7D5B63B9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3A99-702A-4DE4-8808-9DB28E6E0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C468-E7EB-4902-A23C-1051C548750A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0E2D-135A-406B-AB9C-AAB2FE2339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A0A1-4527-400B-ACB9-2154A33DDE04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EF41-C5D1-4B6C-AC71-66E3565F72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08D4-35F8-49E1-BDEB-2565BED2CF32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FDF9-3F3D-4A44-AA59-83136B994A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D19-C907-485A-8A41-5111B2A730AD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E85F-E287-4904-B863-75641B45D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81DE-6B24-4B37-B4CD-AE871B5B9315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F483-14F8-434B-933F-84DC4FAE9F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9220-CAA0-4446-B7B2-1B430BA21C3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6FE3-B566-4C07-A369-90F740079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5F03-20D5-474B-94A1-5ED17FCBAC31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4978-2B4A-4DAA-A5B7-5A9D4BD46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E985F-9DD9-4A9B-B1CA-13CD95A87687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476CE-D021-4302-804B-A99AA5A041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gif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7385" y="139295"/>
            <a:ext cx="7175351" cy="1793167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4000" dirty="0" smtClean="0"/>
              <a:t>Inovační a výzkumné centrum MSDK</a:t>
            </a:r>
            <a:endParaRPr lang="cs-CZ" sz="4000" dirty="0"/>
          </a:p>
        </p:txBody>
      </p:sp>
      <p:pic>
        <p:nvPicPr>
          <p:cNvPr id="15362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42900" y="1916113"/>
            <a:ext cx="25733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Energeticky pasivní dům </a:t>
            </a:r>
            <a:r>
              <a:rPr lang="cs-CZ" dirty="0">
                <a:latin typeface="+mn-lt"/>
              </a:rPr>
              <a:t>(EPD)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Difúzně </a:t>
            </a:r>
            <a:r>
              <a:rPr lang="cs-CZ" dirty="0">
                <a:latin typeface="+mn-lt"/>
              </a:rPr>
              <a:t>otevřená obvodová </a:t>
            </a:r>
            <a:r>
              <a:rPr lang="cs-CZ" dirty="0">
                <a:latin typeface="+mn-lt"/>
              </a:rPr>
              <a:t>konstrukce stěn a střechy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Systém </a:t>
            </a:r>
            <a:r>
              <a:rPr lang="cs-CZ" dirty="0">
                <a:latin typeface="+mn-lt"/>
              </a:rPr>
              <a:t>vytápění s nadřazenou regulací navržených tepelných zdrojů s možností využití pro výzkumné a výukové </a:t>
            </a:r>
            <a:r>
              <a:rPr lang="cs-CZ" dirty="0">
                <a:latin typeface="+mn-lt"/>
              </a:rPr>
              <a:t>účely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</a:p>
        </p:txBody>
      </p:sp>
      <p:pic>
        <p:nvPicPr>
          <p:cNvPr id="15364" name="Picture 2" descr="D:\Dokumenty\8PROJEKCE\HS36241_MSDK\Experimentální dům\Kubis 88 vizualizace\Kubis odraz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538" y="1773238"/>
            <a:ext cx="27273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084888" y="1779588"/>
            <a:ext cx="266382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Měrná spotřeba energie budovy </a:t>
            </a:r>
            <a:r>
              <a:rPr lang="cs-CZ" dirty="0" err="1">
                <a:latin typeface="+mn-lt"/>
              </a:rPr>
              <a:t>EP</a:t>
            </a:r>
            <a:r>
              <a:rPr lang="cs-CZ" baseline="-25000" dirty="0" err="1">
                <a:latin typeface="+mn-lt"/>
              </a:rPr>
              <a:t>a</a:t>
            </a:r>
            <a:r>
              <a:rPr lang="cs-CZ" dirty="0">
                <a:latin typeface="+mn-lt"/>
              </a:rPr>
              <a:t>: 35 kWh/m</a:t>
            </a:r>
            <a:r>
              <a:rPr lang="cs-CZ" baseline="30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.a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Měrná potřeba tepla na vytápění budovy: 10 kWh/m</a:t>
            </a:r>
            <a:r>
              <a:rPr lang="cs-CZ" baseline="30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.a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Průměrný součinitel prostupu tepla obálky budovy </a:t>
            </a:r>
            <a:r>
              <a:rPr lang="cs-CZ" dirty="0" err="1">
                <a:latin typeface="+mn-lt"/>
              </a:rPr>
              <a:t>U</a:t>
            </a:r>
            <a:r>
              <a:rPr lang="cs-CZ" baseline="-25000" dirty="0" err="1">
                <a:latin typeface="+mn-lt"/>
              </a:rPr>
              <a:t>em</a:t>
            </a:r>
            <a:r>
              <a:rPr lang="cs-CZ" dirty="0">
                <a:latin typeface="+mn-lt"/>
              </a:rPr>
              <a:t>:</a:t>
            </a:r>
            <a:r>
              <a:rPr lang="cs-CZ" dirty="0">
                <a:latin typeface="+mn-lt"/>
              </a:rPr>
              <a:t> </a:t>
            </a:r>
            <a:r>
              <a:rPr lang="cs-CZ" dirty="0">
                <a:latin typeface="+mn-lt"/>
              </a:rPr>
              <a:t>0,13 W/m</a:t>
            </a:r>
            <a:r>
              <a:rPr lang="cs-CZ" baseline="30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.K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Tepelná ztráta do 2kW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</a:p>
        </p:txBody>
      </p:sp>
      <p:pic>
        <p:nvPicPr>
          <p:cNvPr id="15366" name="Obrázek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775" y="5653088"/>
            <a:ext cx="27320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Obrázek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9288" y="368300"/>
            <a:ext cx="18780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25602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613" y="1090613"/>
            <a:ext cx="10033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13" y="3933825"/>
            <a:ext cx="17176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51521" y="188639"/>
            <a:ext cx="5760640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s</a:t>
            </a:r>
            <a:r>
              <a:rPr lang="cs-CZ" sz="2800" dirty="0" smtClean="0"/>
              <a:t>kladba střechy – příčný řez</a:t>
            </a:r>
            <a:endParaRPr lang="cs-CZ" sz="4400" dirty="0"/>
          </a:p>
        </p:txBody>
      </p:sp>
      <p:pic>
        <p:nvPicPr>
          <p:cNvPr id="25605" name="Obráze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04938" y="584200"/>
            <a:ext cx="11125201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ovéPole 6"/>
          <p:cNvSpPr txBox="1">
            <a:spLocks noChangeArrowheads="1"/>
          </p:cNvSpPr>
          <p:nvPr/>
        </p:nvSpPr>
        <p:spPr bwMode="auto">
          <a:xfrm>
            <a:off x="5459413" y="444500"/>
            <a:ext cx="3238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>
                <a:latin typeface="Trebuchet MS" pitchFamily="34" charset="0"/>
              </a:rPr>
              <a:t>Prostorové čidlo teploty HC2-C04</a:t>
            </a:r>
            <a:endParaRPr lang="cs-CZ">
              <a:latin typeface="Trebuchet MS" pitchFamily="34" charset="0"/>
            </a:endParaRPr>
          </a:p>
        </p:txBody>
      </p:sp>
      <p:sp>
        <p:nvSpPr>
          <p:cNvPr id="25607" name="TextovéPole 12"/>
          <p:cNvSpPr txBox="1">
            <a:spLocks noChangeArrowheads="1"/>
          </p:cNvSpPr>
          <p:nvPr/>
        </p:nvSpPr>
        <p:spPr bwMode="auto">
          <a:xfrm>
            <a:off x="4157663" y="6176963"/>
            <a:ext cx="3536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>
                <a:latin typeface="Trebuchet MS" pitchFamily="34" charset="0"/>
              </a:rPr>
              <a:t>Prostorové čidlo teploty a vlhkosti HC2-S</a:t>
            </a:r>
            <a:endParaRPr lang="cs-CZ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1" y="188639"/>
            <a:ext cx="5760640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u</a:t>
            </a:r>
            <a:r>
              <a:rPr lang="cs-CZ" sz="2800" dirty="0" smtClean="0"/>
              <a:t>místění sond teploty a vlhkosti pod základy</a:t>
            </a:r>
            <a:endParaRPr lang="cs-CZ" sz="4400" dirty="0"/>
          </a:p>
        </p:txBody>
      </p:sp>
      <p:pic>
        <p:nvPicPr>
          <p:cNvPr id="2662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5675" y="171450"/>
            <a:ext cx="10747375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ál 18"/>
          <p:cNvSpPr/>
          <p:nvPr/>
        </p:nvSpPr>
        <p:spPr>
          <a:xfrm>
            <a:off x="1763713" y="1773238"/>
            <a:ext cx="144462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563938" y="1781175"/>
            <a:ext cx="144462" cy="144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563938" y="2492375"/>
            <a:ext cx="144462" cy="144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3563938" y="3284538"/>
            <a:ext cx="144462" cy="144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441450" y="5949950"/>
            <a:ext cx="288925" cy="2873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633" name="TextovéPole 23"/>
          <p:cNvSpPr txBox="1">
            <a:spLocks noChangeArrowheads="1"/>
          </p:cNvSpPr>
          <p:nvPr/>
        </p:nvSpPr>
        <p:spPr bwMode="auto">
          <a:xfrm>
            <a:off x="1920875" y="5908675"/>
            <a:ext cx="535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Trebuchet MS" pitchFamily="34" charset="0"/>
              </a:rPr>
              <a:t>umístění sond do zeminy pod ŽB deskou</a:t>
            </a:r>
            <a:endParaRPr lang="cs-CZ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1" y="188639"/>
            <a:ext cx="5760640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u</a:t>
            </a:r>
            <a:r>
              <a:rPr lang="cs-CZ" sz="2800" dirty="0" smtClean="0"/>
              <a:t>místění sond teploty a vlhkosti v 2.NP</a:t>
            </a:r>
            <a:endParaRPr lang="cs-CZ" sz="4400" dirty="0"/>
          </a:p>
        </p:txBody>
      </p:sp>
      <p:pic>
        <p:nvPicPr>
          <p:cNvPr id="27651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138" y="188913"/>
            <a:ext cx="10658476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nice 6"/>
          <p:cNvCxnSpPr/>
          <p:nvPr/>
        </p:nvCxnSpPr>
        <p:spPr>
          <a:xfrm>
            <a:off x="1331913" y="1412875"/>
            <a:ext cx="431800" cy="4318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1331913" y="1412875"/>
            <a:ext cx="431800" cy="4318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549525" y="1387475"/>
            <a:ext cx="0" cy="4572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987675" y="1387475"/>
            <a:ext cx="0" cy="4572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7246938" y="1400175"/>
            <a:ext cx="431800" cy="4572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235825" y="2636838"/>
            <a:ext cx="50482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7235825" y="3141663"/>
            <a:ext cx="50482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258888" y="2782888"/>
            <a:ext cx="50482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627313" y="5300663"/>
            <a:ext cx="0" cy="4572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2627313" y="2276475"/>
            <a:ext cx="144462" cy="144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2636838" y="2711450"/>
            <a:ext cx="142875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2627313" y="4005263"/>
            <a:ext cx="144462" cy="144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636838" y="4652963"/>
            <a:ext cx="142875" cy="144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5508625" y="4005263"/>
            <a:ext cx="142875" cy="144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1441450" y="5949950"/>
            <a:ext cx="288925" cy="2873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667" name="TextovéPole 27"/>
          <p:cNvSpPr txBox="1">
            <a:spLocks noChangeArrowheads="1"/>
          </p:cNvSpPr>
          <p:nvPr/>
        </p:nvSpPr>
        <p:spPr bwMode="auto">
          <a:xfrm>
            <a:off x="1920875" y="5908675"/>
            <a:ext cx="632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Trebuchet MS" pitchFamily="34" charset="0"/>
              </a:rPr>
              <a:t>umístění sond do stropu, půdního prostoru nebo volně do místnosti </a:t>
            </a:r>
            <a:endParaRPr lang="cs-CZ" sz="1400">
              <a:latin typeface="Trebuchet MS" pitchFamily="34" charset="0"/>
            </a:endParaRPr>
          </a:p>
        </p:txBody>
      </p:sp>
      <p:sp>
        <p:nvSpPr>
          <p:cNvPr id="27668" name="TextovéPole 29"/>
          <p:cNvSpPr txBox="1">
            <a:spLocks noChangeArrowheads="1"/>
          </p:cNvSpPr>
          <p:nvPr/>
        </p:nvSpPr>
        <p:spPr bwMode="auto">
          <a:xfrm>
            <a:off x="1920875" y="6327775"/>
            <a:ext cx="535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Trebuchet MS" pitchFamily="34" charset="0"/>
              </a:rPr>
              <a:t>umístění sond obvodových stěn v průběžné stěně a rohu</a:t>
            </a:r>
            <a:endParaRPr lang="cs-CZ" sz="1400">
              <a:latin typeface="Trebuchet MS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1331913" y="6499225"/>
            <a:ext cx="50323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188639"/>
            <a:ext cx="8280919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400" dirty="0" smtClean="0"/>
              <a:t>Seznam dlouhodobě sledovaných charakteristik v prostředí domu</a:t>
            </a:r>
            <a:endParaRPr lang="cs-CZ" sz="2400" dirty="0"/>
          </a:p>
        </p:txBody>
      </p:sp>
      <p:sp>
        <p:nvSpPr>
          <p:cNvPr id="28675" name="TextovéPole 5"/>
          <p:cNvSpPr txBox="1">
            <a:spLocks noChangeArrowheads="1"/>
          </p:cNvSpPr>
          <p:nvPr/>
        </p:nvSpPr>
        <p:spPr bwMode="auto">
          <a:xfrm>
            <a:off x="817563" y="1341438"/>
            <a:ext cx="7362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měření součinitelů prostupu tepla konstrukci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měření povrchových teplot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měření vlhkosti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měření teplot vnitřního vzduchu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měření parametrů vnitřního prostředí při nuceném větrání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1" y="188639"/>
            <a:ext cx="5760640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400" dirty="0"/>
              <a:t>s</a:t>
            </a:r>
            <a:r>
              <a:rPr lang="cs-CZ" sz="2400" dirty="0" smtClean="0"/>
              <a:t>nímání tlaku v základech pomocí tlakových buněk a tenzometrů </a:t>
            </a:r>
            <a:endParaRPr lang="cs-CZ" sz="2400" dirty="0"/>
          </a:p>
        </p:txBody>
      </p:sp>
      <p:pic>
        <p:nvPicPr>
          <p:cNvPr id="29699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836613"/>
            <a:ext cx="9144000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ál 6"/>
          <p:cNvSpPr/>
          <p:nvPr/>
        </p:nvSpPr>
        <p:spPr>
          <a:xfrm>
            <a:off x="4787900" y="3644900"/>
            <a:ext cx="396875" cy="4318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787900" y="5157788"/>
            <a:ext cx="396875" cy="4318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88639"/>
            <a:ext cx="6408711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400" dirty="0"/>
              <a:t>k</a:t>
            </a:r>
            <a:r>
              <a:rPr lang="cs-CZ" sz="2400" dirty="0" smtClean="0"/>
              <a:t>ontaktní napětí pod základovou deskou</a:t>
            </a:r>
            <a:endParaRPr lang="cs-CZ" sz="2400" dirty="0"/>
          </a:p>
        </p:txBody>
      </p:sp>
      <p:pic>
        <p:nvPicPr>
          <p:cNvPr id="30723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981075"/>
            <a:ext cx="6264275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ovéPole 7"/>
          <p:cNvSpPr txBox="1">
            <a:spLocks noChangeArrowheads="1"/>
          </p:cNvSpPr>
          <p:nvPr/>
        </p:nvSpPr>
        <p:spPr bwMode="auto">
          <a:xfrm>
            <a:off x="6858000" y="3405188"/>
            <a:ext cx="2286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Trebuchet MS" pitchFamily="34" charset="0"/>
              </a:rPr>
              <a:t>σ</a:t>
            </a:r>
            <a:r>
              <a:rPr lang="cs-CZ">
                <a:latin typeface="Trebuchet MS" pitchFamily="34" charset="0"/>
              </a:rPr>
              <a:t> (kPa)</a:t>
            </a:r>
          </a:p>
          <a:p>
            <a:r>
              <a:rPr lang="cs-CZ">
                <a:latin typeface="Trebuchet MS" pitchFamily="34" charset="0"/>
              </a:rPr>
              <a:t>A … 16,0</a:t>
            </a:r>
          </a:p>
          <a:p>
            <a:r>
              <a:rPr lang="cs-CZ">
                <a:latin typeface="Trebuchet MS" pitchFamily="34" charset="0"/>
              </a:rPr>
              <a:t>.</a:t>
            </a:r>
          </a:p>
          <a:p>
            <a:r>
              <a:rPr lang="cs-CZ">
                <a:latin typeface="Trebuchet MS" pitchFamily="34" charset="0"/>
              </a:rPr>
              <a:t>E … 42,0</a:t>
            </a:r>
          </a:p>
          <a:p>
            <a:r>
              <a:rPr lang="cs-CZ">
                <a:latin typeface="Trebuchet MS" pitchFamily="34" charset="0"/>
              </a:rPr>
              <a:t>L … 74,0</a:t>
            </a:r>
          </a:p>
          <a:p>
            <a:r>
              <a:rPr lang="cs-CZ">
                <a:latin typeface="Trebuchet MS" pitchFamily="34" charset="0"/>
              </a:rPr>
              <a:t>.</a:t>
            </a:r>
          </a:p>
          <a:p>
            <a:r>
              <a:rPr lang="cs-CZ">
                <a:latin typeface="Trebuchet MS" pitchFamily="34" charset="0"/>
              </a:rPr>
              <a:t>N</a:t>
            </a:r>
            <a:r>
              <a:rPr lang="cs-CZ" baseline="-25000">
                <a:latin typeface="Trebuchet MS" pitchFamily="34" charset="0"/>
              </a:rPr>
              <a:t>max</a:t>
            </a:r>
            <a:r>
              <a:rPr lang="cs-CZ">
                <a:latin typeface="Trebuchet MS" pitchFamily="34" charset="0"/>
              </a:rPr>
              <a:t> …93,0 =    	9300kg/m</a:t>
            </a:r>
            <a:r>
              <a:rPr lang="cs-CZ" baseline="30000">
                <a:latin typeface="Trebuchet MS" pitchFamily="34" charset="0"/>
              </a:rPr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4067175" y="2832100"/>
            <a:ext cx="396875" cy="4318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067175" y="4741863"/>
            <a:ext cx="396875" cy="433387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19488" y="2578100"/>
            <a:ext cx="612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44900" y="4329113"/>
            <a:ext cx="612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188639"/>
            <a:ext cx="6408711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400" dirty="0"/>
              <a:t>j</a:t>
            </a:r>
            <a:r>
              <a:rPr lang="cs-CZ" sz="2400" dirty="0" smtClean="0"/>
              <a:t>ejich umístění pod základovou deskou</a:t>
            </a:r>
            <a:endParaRPr lang="cs-CZ" sz="2400" dirty="0"/>
          </a:p>
        </p:txBody>
      </p:sp>
      <p:pic>
        <p:nvPicPr>
          <p:cNvPr id="31747" name="Obrázek 7"/>
          <p:cNvPicPr>
            <a:picLocks noChangeAspect="1"/>
          </p:cNvPicPr>
          <p:nvPr/>
        </p:nvPicPr>
        <p:blipFill>
          <a:blip r:embed="rId2"/>
          <a:srcRect l="15533" t="10454" r="23643" b="12840"/>
          <a:stretch>
            <a:fillRect/>
          </a:stretch>
        </p:blipFill>
        <p:spPr bwMode="auto">
          <a:xfrm>
            <a:off x="107950" y="836613"/>
            <a:ext cx="64198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ál 8"/>
          <p:cNvSpPr/>
          <p:nvPr/>
        </p:nvSpPr>
        <p:spPr>
          <a:xfrm>
            <a:off x="1876425" y="5549900"/>
            <a:ext cx="215900" cy="730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876425" y="5157788"/>
            <a:ext cx="215900" cy="714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475038" y="5521325"/>
            <a:ext cx="215900" cy="730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475038" y="5160963"/>
            <a:ext cx="215900" cy="730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752" name="TextovéPole 12"/>
          <p:cNvSpPr txBox="1">
            <a:spLocks noChangeArrowheads="1"/>
          </p:cNvSpPr>
          <p:nvPr/>
        </p:nvSpPr>
        <p:spPr bwMode="auto">
          <a:xfrm>
            <a:off x="6156325" y="584200"/>
            <a:ext cx="25733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Měření totální napětí v zemních zásypech a násypech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Pravidelné odečty hodnot do centrálního serveru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Nepřímé měření mechanického napětí v ŽB desce pomocí deformace  odporových tenzometrů</a:t>
            </a:r>
          </a:p>
        </p:txBody>
      </p:sp>
      <p:sp>
        <p:nvSpPr>
          <p:cNvPr id="14" name="Ovál 13"/>
          <p:cNvSpPr/>
          <p:nvPr/>
        </p:nvSpPr>
        <p:spPr>
          <a:xfrm>
            <a:off x="827088" y="6273800"/>
            <a:ext cx="576262" cy="215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Dělení 2"/>
          <p:cNvSpPr/>
          <p:nvPr/>
        </p:nvSpPr>
        <p:spPr>
          <a:xfrm>
            <a:off x="1908175" y="5081588"/>
            <a:ext cx="246063" cy="4445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Dělení 14"/>
          <p:cNvSpPr/>
          <p:nvPr/>
        </p:nvSpPr>
        <p:spPr>
          <a:xfrm>
            <a:off x="3443288" y="5080000"/>
            <a:ext cx="247650" cy="4445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Dělení 15"/>
          <p:cNvSpPr/>
          <p:nvPr/>
        </p:nvSpPr>
        <p:spPr>
          <a:xfrm>
            <a:off x="4284663" y="6300788"/>
            <a:ext cx="617537" cy="18891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757" name="TextovéPole 16"/>
          <p:cNvSpPr txBox="1">
            <a:spLocks noChangeArrowheads="1"/>
          </p:cNvSpPr>
          <p:nvPr/>
        </p:nvSpPr>
        <p:spPr bwMode="auto">
          <a:xfrm>
            <a:off x="1625600" y="6197600"/>
            <a:ext cx="275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Trebuchet MS" pitchFamily="34" charset="0"/>
              </a:rPr>
              <a:t>umístění tlak. buněk</a:t>
            </a:r>
            <a:endParaRPr lang="cs-CZ">
              <a:latin typeface="Trebuchet MS" pitchFamily="34" charset="0"/>
            </a:endParaRPr>
          </a:p>
        </p:txBody>
      </p:sp>
      <p:sp>
        <p:nvSpPr>
          <p:cNvPr id="31758" name="TextovéPole 17"/>
          <p:cNvSpPr txBox="1">
            <a:spLocks noChangeArrowheads="1"/>
          </p:cNvSpPr>
          <p:nvPr/>
        </p:nvSpPr>
        <p:spPr bwMode="auto">
          <a:xfrm>
            <a:off x="4914900" y="6188075"/>
            <a:ext cx="275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Trebuchet MS" pitchFamily="34" charset="0"/>
              </a:rPr>
              <a:t>umístění tenzometrů</a:t>
            </a:r>
            <a:endParaRPr lang="cs-CZ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32770" name="TextovéPole 4"/>
          <p:cNvSpPr txBox="1">
            <a:spLocks noChangeArrowheads="1"/>
          </p:cNvSpPr>
          <p:nvPr/>
        </p:nvSpPr>
        <p:spPr bwMode="auto">
          <a:xfrm>
            <a:off x="512763" y="1270000"/>
            <a:ext cx="8107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>
                <a:latin typeface="Trebuchet MS" pitchFamily="34" charset="0"/>
              </a:rPr>
              <a:t>Zemní tlaková buňka - Earth Pressure Cell</a:t>
            </a:r>
          </a:p>
          <a:p>
            <a:pPr algn="r"/>
            <a:r>
              <a:rPr lang="cs-CZ" b="1">
                <a:latin typeface="Trebuchet MS" pitchFamily="34" charset="0"/>
              </a:rPr>
              <a:t> standardní rozsahy 70, 170, 350, 700 kPa; 1, 2, 3, 5, 7.5,20 20 MPa</a:t>
            </a:r>
          </a:p>
          <a:p>
            <a:endParaRPr lang="cs-CZ">
              <a:latin typeface="Trebuchet MS" pitchFamily="34" charset="0"/>
            </a:endParaRPr>
          </a:p>
        </p:txBody>
      </p:sp>
      <p:sp>
        <p:nvSpPr>
          <p:cNvPr id="32771" name="TextovéPole 5"/>
          <p:cNvSpPr txBox="1">
            <a:spLocks noChangeArrowheads="1"/>
          </p:cNvSpPr>
          <p:nvPr/>
        </p:nvSpPr>
        <p:spPr bwMode="auto">
          <a:xfrm>
            <a:off x="512763" y="2635250"/>
            <a:ext cx="5832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Trebuchet MS" pitchFamily="34" charset="0"/>
              </a:rPr>
              <a:t>Zesílená tlaková buňka - “Fat Back” Pressure Cells</a:t>
            </a:r>
            <a:endParaRPr lang="cs-CZ">
              <a:latin typeface="Trebuchet MS" pitchFamily="34" charset="0"/>
            </a:endParaRPr>
          </a:p>
          <a:p>
            <a:r>
              <a:rPr lang="cs-CZ" b="1">
                <a:latin typeface="Trebuchet MS" pitchFamily="34" charset="0"/>
              </a:rPr>
              <a:t>standardní rozsahy 350, 700 kPa; 1, 2, 3, 5 MPa</a:t>
            </a:r>
          </a:p>
        </p:txBody>
      </p:sp>
      <p:pic>
        <p:nvPicPr>
          <p:cNvPr id="32772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6188" y="1916113"/>
            <a:ext cx="22939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3281363"/>
            <a:ext cx="19415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ovéPole 8"/>
          <p:cNvSpPr txBox="1">
            <a:spLocks noChangeArrowheads="1"/>
          </p:cNvSpPr>
          <p:nvPr/>
        </p:nvSpPr>
        <p:spPr bwMode="auto">
          <a:xfrm>
            <a:off x="3429000" y="4224338"/>
            <a:ext cx="510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Trebuchet MS" pitchFamily="34" charset="0"/>
              </a:rPr>
              <a:t>Zapuštěné odporové tenzometry</a:t>
            </a:r>
          </a:p>
          <a:p>
            <a:r>
              <a:rPr lang="cs-CZ" b="1">
                <a:latin typeface="Trebuchet MS" pitchFamily="34" charset="0"/>
              </a:rPr>
              <a:t>Modely 4200, 4202, 4210</a:t>
            </a:r>
            <a:endParaRPr lang="cs-CZ">
              <a:latin typeface="Trebuchet MS" pitchFamily="34" charset="0"/>
            </a:endParaRPr>
          </a:p>
          <a:p>
            <a:endParaRPr lang="cs-CZ">
              <a:latin typeface="Trebuchet MS" pitchFamily="34" charset="0"/>
            </a:endParaRPr>
          </a:p>
          <a:p>
            <a:endParaRPr lang="cs-CZ">
              <a:latin typeface="Trebuchet MS" pitchFamily="34" charset="0"/>
            </a:endParaRPr>
          </a:p>
        </p:txBody>
      </p:sp>
      <p:pic>
        <p:nvPicPr>
          <p:cNvPr id="32775" name="Obráze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70450"/>
            <a:ext cx="1419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51521" y="188639"/>
            <a:ext cx="5760640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400" dirty="0"/>
              <a:t>t</a:t>
            </a:r>
            <a:r>
              <a:rPr lang="cs-CZ" sz="2400" dirty="0" smtClean="0"/>
              <a:t>ypy buněk a tenzometrů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 dirty="0"/>
          </a:p>
        </p:txBody>
      </p:sp>
      <p:sp>
        <p:nvSpPr>
          <p:cNvPr id="33794" name="TextovéPole 4"/>
          <p:cNvSpPr txBox="1">
            <a:spLocks noChangeArrowheads="1"/>
          </p:cNvSpPr>
          <p:nvPr/>
        </p:nvSpPr>
        <p:spPr bwMode="auto">
          <a:xfrm>
            <a:off x="827088" y="4462463"/>
            <a:ext cx="7597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827088"/>
            <a:r>
              <a:rPr lang="cs-CZ" sz="1600" b="1">
                <a:latin typeface="Trebuchet MS" pitchFamily="34" charset="0"/>
              </a:rPr>
              <a:t>Otopné soustavy objektu</a:t>
            </a:r>
          </a:p>
          <a:p>
            <a:r>
              <a:rPr lang="cs-CZ" sz="1600">
                <a:latin typeface="Trebuchet MS" pitchFamily="34" charset="0"/>
              </a:rPr>
              <a:t>   - desková otopná tělesa dimenzována na tepelný spád 50/43°C</a:t>
            </a:r>
          </a:p>
          <a:p>
            <a:r>
              <a:rPr lang="cs-CZ" sz="1600">
                <a:latin typeface="Trebuchet MS" pitchFamily="34" charset="0"/>
              </a:rPr>
              <a:t>   - podlahové vytápění dimenzované na tepelný spád 40/35°C</a:t>
            </a:r>
          </a:p>
          <a:p>
            <a:r>
              <a:rPr lang="cs-CZ" sz="1600">
                <a:latin typeface="Trebuchet MS" pitchFamily="34" charset="0"/>
              </a:rPr>
              <a:t>   - vytápění VZT dimenzované na teplená spád 50/43°C  </a:t>
            </a:r>
          </a:p>
          <a:p>
            <a:r>
              <a:rPr lang="cs-CZ" sz="1600">
                <a:latin typeface="Trebuchet MS" pitchFamily="34" charset="0"/>
              </a:rPr>
              <a:t>   - chlazení VZT dimenzované na tepelný spád 6/12°C</a:t>
            </a:r>
          </a:p>
          <a:p>
            <a:r>
              <a:rPr lang="cs-CZ" sz="1600">
                <a:latin typeface="Trebuchet MS" pitchFamily="34" charset="0"/>
              </a:rPr>
              <a:t>   - ohřev teplé vody (TV) dimenzovaný  na tepelný spád 55/48°C</a:t>
            </a:r>
          </a:p>
        </p:txBody>
      </p:sp>
      <p:sp>
        <p:nvSpPr>
          <p:cNvPr id="33795" name="Obdélník 6"/>
          <p:cNvSpPr>
            <a:spLocks noChangeArrowheads="1"/>
          </p:cNvSpPr>
          <p:nvPr/>
        </p:nvSpPr>
        <p:spPr bwMode="auto">
          <a:xfrm>
            <a:off x="827088" y="2646363"/>
            <a:ext cx="7597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827088"/>
            <a:r>
              <a:rPr lang="cs-CZ" sz="1600" b="1">
                <a:latin typeface="Trebuchet MS" pitchFamily="34" charset="0"/>
              </a:rPr>
              <a:t>Výuková sestava tepelných zdrojů</a:t>
            </a:r>
          </a:p>
          <a:p>
            <a:r>
              <a:rPr lang="cs-CZ" sz="1600">
                <a:latin typeface="Trebuchet MS" pitchFamily="34" charset="0"/>
              </a:rPr>
              <a:t>  - přímotopný elektrokotel o příkonu 6 kW</a:t>
            </a:r>
          </a:p>
          <a:p>
            <a:r>
              <a:rPr lang="cs-CZ" sz="1600">
                <a:latin typeface="Trebuchet MS" pitchFamily="34" charset="0"/>
              </a:rPr>
              <a:t>  - elektrická spirála o příkonu 2 kW</a:t>
            </a:r>
          </a:p>
          <a:p>
            <a:r>
              <a:rPr lang="cs-CZ" sz="1600">
                <a:latin typeface="Trebuchet MS" pitchFamily="34" charset="0"/>
              </a:rPr>
              <a:t>  - plynový kondenzační kotel o regulovatelném výkonu v rozsahu 2 – 10 kW</a:t>
            </a:r>
          </a:p>
          <a:p>
            <a:r>
              <a:rPr lang="cs-CZ" sz="1600">
                <a:latin typeface="Trebuchet MS" pitchFamily="34" charset="0"/>
              </a:rPr>
              <a:t>  - automatický kotel na spalování pelet o výkonu do cca 12 kW</a:t>
            </a:r>
          </a:p>
          <a:p>
            <a:r>
              <a:rPr lang="cs-CZ" sz="1600">
                <a:latin typeface="Trebuchet MS" pitchFamily="34" charset="0"/>
              </a:rPr>
              <a:t>  - tepelné čerpadlo země/voda o výkonu 6 kW</a:t>
            </a:r>
          </a:p>
          <a:p>
            <a:r>
              <a:rPr lang="cs-CZ" sz="1600">
                <a:latin typeface="Trebuchet MS" pitchFamily="34" charset="0"/>
              </a:rPr>
              <a:t>  - solární systém s vakuovými trubicemi o ploše cca 4m</a:t>
            </a:r>
            <a:r>
              <a:rPr lang="cs-CZ" sz="1600" baseline="30000">
                <a:latin typeface="Trebuchet MS" pitchFamily="34" charset="0"/>
              </a:rPr>
              <a:t>2</a:t>
            </a:r>
            <a:endParaRPr lang="cs-CZ" sz="1600">
              <a:latin typeface="Trebuchet MS" pitchFamily="34" charset="0"/>
            </a:endParaRPr>
          </a:p>
        </p:txBody>
      </p:sp>
      <p:sp>
        <p:nvSpPr>
          <p:cNvPr id="33796" name="TextovéPole 7"/>
          <p:cNvSpPr txBox="1">
            <a:spLocks noChangeArrowheads="1"/>
          </p:cNvSpPr>
          <p:nvPr/>
        </p:nvSpPr>
        <p:spPr bwMode="auto">
          <a:xfrm>
            <a:off x="539750" y="908050"/>
            <a:ext cx="77041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rebuchet MS" pitchFamily="34" charset="0"/>
              </a:rPr>
              <a:t>Systém bude umožňovat měření všech potřebných veličin, toků, výkonů a tepelné energie. MaR budou prováděny ve spolupráci s uživatelem a výstupy budou vyvedeny na PC s grafickým zobrazením daného schématu, zvoleného zdroje i otopné soustavy. Při prováděné výuce a potřebných měřeních bude nutno zajistit chlazení topné vody tak, aby byl zajištěn vždy odvod přebytečné tepelné energie.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896" y="188641"/>
            <a:ext cx="5087119" cy="72007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S</a:t>
            </a:r>
            <a:r>
              <a:rPr lang="cs-CZ" sz="2800" dirty="0" smtClean="0"/>
              <a:t>ystém vytápění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34818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59275" y="-963613"/>
            <a:ext cx="20224750" cy="928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11560" y="188641"/>
            <a:ext cx="7895431" cy="10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4400" dirty="0" smtClean="0"/>
              <a:t> </a:t>
            </a:r>
            <a:r>
              <a:rPr lang="cs-CZ" sz="2800" dirty="0" smtClean="0"/>
              <a:t>schéma strojovny topného systému a VZT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17410" name="Obráze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0"/>
            <a:ext cx="11290301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2900" y="381000"/>
            <a:ext cx="2573338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Viditelné rozvody topení a VZT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Vývod  zemního plošného kolektoru umístěného v základové spáře pod </a:t>
            </a:r>
            <a:r>
              <a:rPr lang="cs-CZ" dirty="0" err="1">
                <a:latin typeface="+mn-lt"/>
              </a:rPr>
              <a:t>ploš</a:t>
            </a:r>
            <a:r>
              <a:rPr lang="cs-CZ" dirty="0">
                <a:latin typeface="+mn-lt"/>
              </a:rPr>
              <a:t>. základy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Možnost připojení volitelného zdroje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Ukázka a demonstrace vnitřního zařízení topných zdrojů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Nadřazená regulace celé strojovny s možností ovládání PC ústřednou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Testování a měření účinnosti instalovaných topných zdrojů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339752" y="188641"/>
            <a:ext cx="6383263" cy="10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 smtClean="0"/>
              <a:t>strojovna</a:t>
            </a:r>
          </a:p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1</a:t>
            </a:r>
            <a:r>
              <a:rPr lang="cs-CZ" sz="2800" dirty="0" smtClean="0"/>
              <a:t>.NP</a:t>
            </a:r>
            <a:endParaRPr lang="cs-CZ" sz="2800" dirty="0"/>
          </a:p>
        </p:txBody>
      </p:sp>
      <p:pic>
        <p:nvPicPr>
          <p:cNvPr id="36868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060450"/>
            <a:ext cx="914400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37890" name="TextovéPole 4"/>
          <p:cNvSpPr txBox="1">
            <a:spLocks noChangeArrowheads="1"/>
          </p:cNvSpPr>
          <p:nvPr/>
        </p:nvSpPr>
        <p:spPr bwMode="auto">
          <a:xfrm>
            <a:off x="808038" y="765175"/>
            <a:ext cx="736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Při vizualizaci lze zobrazit pouze část zařízení, které je v dané době v provozu s vyznačením všech měřených a požadovaných hodnot. Tuto vizualizaci lze zobrazit na větším monitoru, popřípadě projektorem.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08038" y="2133600"/>
            <a:ext cx="7364412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Z</a:t>
            </a:r>
            <a:r>
              <a:rPr lang="cs-CZ" dirty="0">
                <a:latin typeface="+mn-lt"/>
              </a:rPr>
              <a:t> PC bude také možno měnit požadované parametry, z naměřených údajů je možno automaticky provádět výpočty účinností u </a:t>
            </a:r>
            <a:r>
              <a:rPr lang="cs-CZ" dirty="0">
                <a:latin typeface="+mn-lt"/>
              </a:rPr>
              <a:t>topných zdrojů.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Na </a:t>
            </a:r>
            <a:r>
              <a:rPr lang="cs-CZ" dirty="0">
                <a:latin typeface="+mn-lt"/>
              </a:rPr>
              <a:t>základě snímaných energií </a:t>
            </a:r>
            <a:r>
              <a:rPr lang="cs-CZ" dirty="0">
                <a:latin typeface="+mn-lt"/>
              </a:rPr>
              <a:t>u tepelného čerpadla (spotřebované elektrické </a:t>
            </a:r>
            <a:r>
              <a:rPr lang="cs-CZ" dirty="0">
                <a:latin typeface="+mn-lt"/>
              </a:rPr>
              <a:t>energie a </a:t>
            </a:r>
            <a:r>
              <a:rPr lang="cs-CZ" dirty="0">
                <a:latin typeface="+mn-lt"/>
              </a:rPr>
              <a:t>vyrobené tepelné energie) </a:t>
            </a:r>
            <a:r>
              <a:rPr lang="cs-CZ" dirty="0">
                <a:latin typeface="+mn-lt"/>
              </a:rPr>
              <a:t>lze v relativně krátkých časových úsecích sledovat vliv změn teplot primární i sekundární strany na velikost faktoru násobnosti COP</a:t>
            </a:r>
            <a:r>
              <a:rPr lang="cs-CZ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VZT je možné používat dvěma způsoby – teplovzdušné vytápění a řízené větrání. Oboje s rekuperací odpadního tepla (koupelna, soc. zařízení). Navíc s možností sledování významu přívodního podzemního potrubí.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 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979712" y="188641"/>
            <a:ext cx="6743303" cy="72007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h</a:t>
            </a:r>
            <a:r>
              <a:rPr lang="cs-CZ" sz="2800" dirty="0" smtClean="0"/>
              <a:t>ydraulická stěna 1.NP</a:t>
            </a:r>
            <a:endParaRPr lang="cs-CZ" sz="2800" dirty="0"/>
          </a:p>
        </p:txBody>
      </p:sp>
      <p:sp>
        <p:nvSpPr>
          <p:cNvPr id="38915" name="TextovéPole 4"/>
          <p:cNvSpPr txBox="1">
            <a:spLocks noChangeArrowheads="1"/>
          </p:cNvSpPr>
          <p:nvPr/>
        </p:nvSpPr>
        <p:spPr bwMode="auto">
          <a:xfrm>
            <a:off x="468313" y="5919788"/>
            <a:ext cx="8980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Trebuchet MS" pitchFamily="34" charset="0"/>
            </a:endParaRPr>
          </a:p>
          <a:p>
            <a:endParaRPr lang="cs-CZ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	</a:t>
            </a:r>
          </a:p>
        </p:txBody>
      </p:sp>
      <p:pic>
        <p:nvPicPr>
          <p:cNvPr id="38916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4713" y="598488"/>
            <a:ext cx="9839326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7188" y="5491163"/>
            <a:ext cx="81899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</a:rPr>
              <a:t>Umožní zapojovat zjednodušené otopné sestavy s různými regulačními armaturami a sledovat jejich chování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>
                <a:latin typeface="+mn-lt"/>
              </a:rPr>
              <a:t>Stěna SEVER – praktická výuka vyvažování otopných soustav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>
                <a:latin typeface="+mn-lt"/>
              </a:rPr>
              <a:t>Stěna VÝCHOD – měřící stolice pro určení charakteristik regulačních a pojistných armatur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>
                <a:latin typeface="+mn-lt"/>
              </a:rPr>
              <a:t>Technická místnost – praktická výuka zapojení kotlového okruhu, kaskáda dvou kotlů, možnost zapojení do rozdělovače/slučovače, THR 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nebo bypass.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188641"/>
            <a:ext cx="7895431" cy="10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4400" dirty="0" smtClean="0"/>
              <a:t> </a:t>
            </a:r>
            <a:r>
              <a:rPr lang="cs-CZ" sz="2800" dirty="0" smtClean="0"/>
              <a:t>Další význam, výzkum a sledování</a:t>
            </a:r>
          </a:p>
        </p:txBody>
      </p:sp>
      <p:sp>
        <p:nvSpPr>
          <p:cNvPr id="39939" name="TextovéPole 5"/>
          <p:cNvSpPr txBox="1">
            <a:spLocks noChangeArrowheads="1"/>
          </p:cNvSpPr>
          <p:nvPr/>
        </p:nvSpPr>
        <p:spPr bwMode="auto">
          <a:xfrm>
            <a:off x="808038" y="1052513"/>
            <a:ext cx="7364412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Akustika – měření vzduchové a kročejové neprůzvučnosti v insitu a porovnání s výpočtovými nebo laboratorními hodnotami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Prostorová akustika – hluk a reakce dřevostavby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Chytrá elektroinstalace – instalace KNX – otevřený systém pro potřeby výuky a zkoumání pro katedru elektrotechniky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Vliv druhu zasklení na tepelné parametry vnitřního prostředí – solární zisk a ochrana před ním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Názorná ukázka zapojení ZTI v instalačních stěnách pomocí odklopných obložení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Praktická ukázka regulačních a pojistných armatur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>
                <a:latin typeface="Trebuchet MS" pitchFamily="34" charset="0"/>
              </a:rPr>
              <a:t>…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cs-CZ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40962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6688"/>
            <a:ext cx="8113713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11560" y="188641"/>
            <a:ext cx="7895431" cy="10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4400" dirty="0" smtClean="0"/>
              <a:t> </a:t>
            </a:r>
            <a:r>
              <a:rPr lang="cs-CZ" sz="2800" dirty="0" smtClean="0"/>
              <a:t>Koupelna v 2.NP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2852"/>
            <a:ext cx="7175351" cy="1793167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400" dirty="0" smtClean="0"/>
              <a:t>Inovační a výzkumné centrum MSDK</a:t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fotogalerie</a:t>
            </a:r>
            <a:r>
              <a:rPr lang="cs-CZ" sz="2400" dirty="0" smtClean="0"/>
              <a:t> realizace</a:t>
            </a:r>
            <a:endParaRPr lang="cs-CZ" sz="2400" dirty="0"/>
          </a:p>
        </p:txBody>
      </p:sp>
      <p:pic>
        <p:nvPicPr>
          <p:cNvPr id="41986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643063"/>
            <a:ext cx="785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Obráze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14313"/>
            <a:ext cx="1946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ázek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928688"/>
            <a:ext cx="11477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CB_Image" descr="http://mladivyzkumnici.cz/attachment/Gallery/32/1332948506_DSC_4406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 r="18520"/>
          <a:stretch>
            <a:fillRect/>
          </a:stretch>
        </p:blipFill>
        <p:spPr bwMode="auto">
          <a:xfrm>
            <a:off x="1500188" y="1285875"/>
            <a:ext cx="2928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D:\Fotky\Dle typu\MSDK - Inovační centrum\Kopie - IMG_0915.JPG"/>
          <p:cNvPicPr>
            <a:picLocks noChangeAspect="1" noChangeArrowheads="1"/>
          </p:cNvPicPr>
          <p:nvPr/>
        </p:nvPicPr>
        <p:blipFill>
          <a:blip r:embed="rId7"/>
          <a:srcRect l="4842" t="11716" r="3189" b="6270"/>
          <a:stretch>
            <a:fillRect/>
          </a:stretch>
        </p:blipFill>
        <p:spPr bwMode="auto">
          <a:xfrm>
            <a:off x="4572000" y="12858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Obrázek 11" descr="Kopie - Grafika1.jpg"/>
          <p:cNvPicPr>
            <a:picLocks noChangeAspect="1"/>
          </p:cNvPicPr>
          <p:nvPr/>
        </p:nvPicPr>
        <p:blipFill>
          <a:blip r:embed="rId8">
            <a:lum contrast="10000"/>
          </a:blip>
          <a:srcRect/>
          <a:stretch>
            <a:fillRect/>
          </a:stretch>
        </p:blipFill>
        <p:spPr bwMode="auto">
          <a:xfrm>
            <a:off x="857250" y="3786188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CB_Image" descr="http://mladivyzkumnici.cz/attachment/Gallery/32/1335529576_DSC_5657.JPG"/>
          <p:cNvPicPr>
            <a:picLocks noChangeAspect="1" noChangeArrowheads="1"/>
          </p:cNvPicPr>
          <p:nvPr/>
        </p:nvPicPr>
        <p:blipFill>
          <a:blip r:embed="rId9"/>
          <a:srcRect l="11914" t="6204" r="22900" b="19344"/>
          <a:stretch>
            <a:fillRect/>
          </a:stretch>
        </p:blipFill>
        <p:spPr bwMode="auto">
          <a:xfrm>
            <a:off x="4786313" y="3786188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44034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076825" y="260350"/>
            <a:ext cx="3852863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21306A"/>
                </a:solidFill>
                <a:latin typeface="Trebuchet MS" pitchFamily="34" charset="0"/>
              </a:rPr>
              <a:t>Děkuji za pozornost</a:t>
            </a:r>
          </a:p>
          <a:p>
            <a:r>
              <a:rPr lang="cs-CZ" sz="2800">
                <a:solidFill>
                  <a:srgbClr val="21306A"/>
                </a:solidFill>
                <a:latin typeface="Trebuchet MS" pitchFamily="34" charset="0"/>
              </a:rPr>
              <a:t>Ing. Josef Pavlík</a:t>
            </a:r>
          </a:p>
        </p:txBody>
      </p:sp>
      <p:pic>
        <p:nvPicPr>
          <p:cNvPr id="44036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805488"/>
            <a:ext cx="27336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1843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400050"/>
            <a:ext cx="10972801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339752" y="188641"/>
            <a:ext cx="6383263" cy="10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d</a:t>
            </a:r>
            <a:r>
              <a:rPr lang="cs-CZ" sz="2800" dirty="0" smtClean="0"/>
              <a:t>ispozice a koncept </a:t>
            </a:r>
          </a:p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 smtClean="0"/>
              <a:t>1.NP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pic>
        <p:nvPicPr>
          <p:cNvPr id="19458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400050"/>
            <a:ext cx="10944226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339752" y="188641"/>
            <a:ext cx="6383263" cy="10801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d</a:t>
            </a:r>
            <a:r>
              <a:rPr lang="cs-CZ" sz="2800" dirty="0" smtClean="0"/>
              <a:t>ispozice a koncept </a:t>
            </a:r>
          </a:p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2</a:t>
            </a:r>
            <a:r>
              <a:rPr lang="cs-CZ" sz="2800" dirty="0" smtClean="0"/>
              <a:t>.NP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1"/>
            <a:ext cx="6527279" cy="1224136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t</a:t>
            </a:r>
            <a:r>
              <a:rPr lang="cs-CZ" sz="2800" dirty="0" smtClean="0"/>
              <a:t>epelně technické parametry konstrukce</a:t>
            </a:r>
          </a:p>
        </p:txBody>
      </p:sp>
      <p:pic>
        <p:nvPicPr>
          <p:cNvPr id="2048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860425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oblený obdélník 3"/>
          <p:cNvSpPr/>
          <p:nvPr/>
        </p:nvSpPr>
        <p:spPr>
          <a:xfrm>
            <a:off x="2422525" y="2924175"/>
            <a:ext cx="1943100" cy="792163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6310313" y="2924175"/>
            <a:ext cx="1790700" cy="792163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003800" y="4867275"/>
            <a:ext cx="1944688" cy="1647825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1284906"/>
            <a:ext cx="8352928" cy="378041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1800" dirty="0" smtClean="0">
                <a:effectLst/>
              </a:rPr>
              <a:t>Šíření tepla a vlhkosti konstrukcí a obálkou budovy (nová ČSN 730540-2)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365625" y="2916238"/>
            <a:ext cx="1944688" cy="792162"/>
          </a:xfrm>
          <a:prstGeom prst="round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47664" y="188641"/>
            <a:ext cx="7175351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d</a:t>
            </a:r>
            <a:r>
              <a:rPr lang="cs-CZ" sz="2800" dirty="0" smtClean="0"/>
              <a:t>alší tepelně technické parametry konstrukce, domu</a:t>
            </a: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1284906"/>
            <a:ext cx="7175351" cy="378041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000" dirty="0" smtClean="0">
                <a:effectLst/>
              </a:rPr>
              <a:t>Šíření tepla konstrukcí a obálkou budovy</a:t>
            </a:r>
          </a:p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cs-CZ" sz="2000" dirty="0" smtClean="0"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7350" y="1663700"/>
            <a:ext cx="6532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Průměrný součinitel prostupu tepla </a:t>
            </a:r>
            <a:r>
              <a:rPr lang="cs-CZ" b="1" dirty="0" err="1">
                <a:latin typeface="+mn-lt"/>
              </a:rPr>
              <a:t>U</a:t>
            </a:r>
            <a:r>
              <a:rPr lang="cs-CZ" b="1" baseline="-25000" dirty="0" err="1">
                <a:latin typeface="+mn-lt"/>
              </a:rPr>
              <a:t>em</a:t>
            </a:r>
            <a:r>
              <a:rPr lang="cs-CZ" b="1" dirty="0">
                <a:latin typeface="+mn-lt"/>
              </a:rPr>
              <a:t>= </a:t>
            </a:r>
            <a:r>
              <a:rPr lang="cs-CZ" b="1" dirty="0">
                <a:latin typeface="+mn-lt"/>
              </a:rPr>
              <a:t>0,13 </a:t>
            </a:r>
            <a:r>
              <a:rPr lang="cs-CZ" b="1" dirty="0">
                <a:latin typeface="+mn-lt"/>
              </a:rPr>
              <a:t>W/m</a:t>
            </a:r>
            <a:r>
              <a:rPr lang="cs-CZ" b="1" baseline="30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.K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	 </a:t>
            </a:r>
            <a:r>
              <a:rPr lang="cs-CZ" b="1" dirty="0" err="1">
                <a:latin typeface="+mn-lt"/>
              </a:rPr>
              <a:t>U</a:t>
            </a:r>
            <a:r>
              <a:rPr lang="cs-CZ" b="1" baseline="-25000" dirty="0" err="1">
                <a:latin typeface="+mn-lt"/>
              </a:rPr>
              <a:t>em</a:t>
            </a:r>
            <a:r>
              <a:rPr lang="cs-CZ" b="1" baseline="-25000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≤ 0,20 W/m</a:t>
            </a:r>
            <a:r>
              <a:rPr lang="cs-CZ" b="1" baseline="30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.K pro pasivní rodinné domy </a:t>
            </a:r>
            <a:endParaRPr lang="cs-CZ" dirty="0">
              <a:latin typeface="+mn-lt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9511" y="2389815"/>
            <a:ext cx="7175351" cy="378041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000" dirty="0" smtClean="0">
                <a:effectLst/>
              </a:rPr>
              <a:t>Šíření vlhkosti konstrukcí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7350" y="2768600"/>
            <a:ext cx="67595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Zkondenzovaná vodní pára uvnitř konstrukce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	</a:t>
            </a:r>
            <a:r>
              <a:rPr lang="cs-CZ" b="1" dirty="0" err="1">
                <a:latin typeface="+mn-lt"/>
              </a:rPr>
              <a:t>M</a:t>
            </a:r>
            <a:r>
              <a:rPr lang="cs-CZ" b="1" baseline="-25000" dirty="0" err="1">
                <a:latin typeface="+mn-lt"/>
              </a:rPr>
              <a:t>c</a:t>
            </a:r>
            <a:r>
              <a:rPr lang="cs-CZ" b="1" dirty="0">
                <a:latin typeface="+mn-lt"/>
              </a:rPr>
              <a:t>=0,072 kg/m</a:t>
            </a:r>
            <a:r>
              <a:rPr lang="cs-CZ" b="1" baseline="30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.a</a:t>
            </a:r>
            <a:r>
              <a:rPr lang="cs-CZ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≤ </a:t>
            </a:r>
            <a:r>
              <a:rPr lang="cs-CZ" b="1" dirty="0" err="1">
                <a:latin typeface="+mn-lt"/>
              </a:rPr>
              <a:t>M</a:t>
            </a:r>
            <a:r>
              <a:rPr lang="cs-CZ" b="1" baseline="-25000" dirty="0" err="1">
                <a:latin typeface="+mn-lt"/>
              </a:rPr>
              <a:t>c,N</a:t>
            </a:r>
            <a:r>
              <a:rPr lang="cs-CZ" b="1" dirty="0">
                <a:latin typeface="+mn-lt"/>
              </a:rPr>
              <a:t> = 0,10</a:t>
            </a:r>
            <a:r>
              <a:rPr lang="cs-CZ" b="1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kg/m</a:t>
            </a:r>
            <a:r>
              <a:rPr lang="cs-CZ" b="1" baseline="30000" dirty="0">
                <a:latin typeface="+mn-lt"/>
              </a:rPr>
              <a:t>2</a:t>
            </a:r>
            <a:r>
              <a:rPr lang="cs-CZ" b="1" dirty="0">
                <a:latin typeface="+mn-lt"/>
              </a:rPr>
              <a:t>.a</a:t>
            </a:r>
            <a:r>
              <a:rPr lang="cs-CZ" dirty="0">
                <a:latin typeface="+mn-lt"/>
              </a:rPr>
              <a:t>	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3446676"/>
            <a:ext cx="7175351" cy="378041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000" dirty="0" smtClean="0">
                <a:effectLst/>
              </a:rPr>
              <a:t>Šíření vzduchu konstrukcí a budovou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3700" y="3824288"/>
            <a:ext cx="7985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Celková průvzdušnost obálky budovy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	</a:t>
            </a:r>
            <a:r>
              <a:rPr lang="cs-CZ" b="1" dirty="0">
                <a:latin typeface="+mn-lt"/>
              </a:rPr>
              <a:t>n</a:t>
            </a:r>
            <a:r>
              <a:rPr lang="cs-CZ" b="1" baseline="-25000" dirty="0">
                <a:latin typeface="+mn-lt"/>
              </a:rPr>
              <a:t>50</a:t>
            </a:r>
            <a:r>
              <a:rPr lang="cs-CZ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≤ n</a:t>
            </a:r>
            <a:r>
              <a:rPr lang="cs-CZ" b="1" baseline="-25000" dirty="0">
                <a:latin typeface="+mn-lt"/>
              </a:rPr>
              <a:t>50,N</a:t>
            </a:r>
            <a:r>
              <a:rPr lang="cs-CZ" b="1" dirty="0">
                <a:latin typeface="+mn-lt"/>
              </a:rPr>
              <a:t>      </a:t>
            </a:r>
            <a:r>
              <a:rPr lang="cs-CZ" b="1" dirty="0" err="1">
                <a:latin typeface="+mn-lt"/>
              </a:rPr>
              <a:t>n</a:t>
            </a:r>
            <a:r>
              <a:rPr lang="cs-CZ" b="1" baseline="-25000" dirty="0" err="1">
                <a:latin typeface="+mn-lt"/>
              </a:rPr>
              <a:t>50,N</a:t>
            </a:r>
            <a:r>
              <a:rPr lang="cs-CZ" b="1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= 0,6h</a:t>
            </a:r>
            <a:r>
              <a:rPr lang="cs-CZ" b="1" baseline="30000" dirty="0">
                <a:latin typeface="+mn-lt"/>
              </a:rPr>
              <a:t>-1</a:t>
            </a:r>
            <a:r>
              <a:rPr lang="cs-CZ" b="1" dirty="0">
                <a:latin typeface="+mn-lt"/>
              </a:rPr>
              <a:t> (0,4</a:t>
            </a:r>
            <a:r>
              <a:rPr lang="cs-CZ" b="1" dirty="0">
                <a:latin typeface="+mn-lt"/>
              </a:rPr>
              <a:t>h</a:t>
            </a:r>
            <a:r>
              <a:rPr lang="cs-CZ" b="1" baseline="30000" dirty="0">
                <a:latin typeface="+mn-lt"/>
              </a:rPr>
              <a:t>-1</a:t>
            </a:r>
            <a:r>
              <a:rPr lang="cs-CZ" b="1" dirty="0">
                <a:latin typeface="+mn-lt"/>
              </a:rPr>
              <a:t> dle nové ČSN 730540-2)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Průvzdušnost místnosti s řízeným větráním nebo klimatizací</a:t>
            </a: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	</a:t>
            </a:r>
            <a:r>
              <a:rPr lang="cs-CZ" b="1" dirty="0">
                <a:latin typeface="+mn-lt"/>
              </a:rPr>
              <a:t>n</a:t>
            </a:r>
            <a:r>
              <a:rPr lang="cs-CZ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≤ </a:t>
            </a:r>
            <a:r>
              <a:rPr lang="cs-CZ" b="1" dirty="0">
                <a:latin typeface="+mn-lt"/>
              </a:rPr>
              <a:t>0,05h</a:t>
            </a:r>
            <a:r>
              <a:rPr lang="cs-CZ" b="1" baseline="30000" dirty="0">
                <a:latin typeface="+mn-lt"/>
              </a:rPr>
              <a:t>-1</a:t>
            </a:r>
            <a:r>
              <a:rPr lang="cs-CZ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47664" y="188641"/>
            <a:ext cx="7175351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d</a:t>
            </a:r>
            <a:r>
              <a:rPr lang="cs-CZ" sz="2800" dirty="0" smtClean="0"/>
              <a:t>alší tepelně technické parametry konstrukce, domu</a:t>
            </a: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1284906"/>
            <a:ext cx="7175351" cy="378041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000" dirty="0" smtClean="0">
                <a:effectLst/>
              </a:rPr>
              <a:t>Tepelná stabilita místnosti</a:t>
            </a:r>
          </a:p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cs-CZ" sz="2000" dirty="0" smtClean="0">
              <a:effectLst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2900" y="1663700"/>
            <a:ext cx="74691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Pokles výsledné teploty v místnosti v zimním období </a:t>
            </a: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  <a:r>
              <a:rPr lang="cs-CZ" sz="1400" b="1" dirty="0">
                <a:latin typeface="+mn-lt"/>
              </a:rPr>
              <a:t>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>
                <a:latin typeface="+mn-lt"/>
              </a:rPr>
              <a:t>v</a:t>
            </a:r>
            <a:r>
              <a:rPr lang="cs-CZ" b="1" dirty="0">
                <a:latin typeface="+mn-lt"/>
              </a:rPr>
              <a:t>(t)≤</a:t>
            </a:r>
            <a:r>
              <a:rPr lang="cs-CZ" sz="1400" b="1" dirty="0">
                <a:latin typeface="+mn-lt"/>
              </a:rPr>
              <a:t> 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 err="1">
                <a:latin typeface="+mn-lt"/>
              </a:rPr>
              <a:t>v,N</a:t>
            </a:r>
            <a:r>
              <a:rPr lang="cs-CZ" b="1" dirty="0">
                <a:latin typeface="+mn-lt"/>
              </a:rPr>
              <a:t>(t)      </a:t>
            </a:r>
            <a:r>
              <a:rPr lang="cs-CZ" sz="1400" b="1" dirty="0">
                <a:latin typeface="+mn-lt"/>
              </a:rPr>
              <a:t>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 err="1">
                <a:latin typeface="+mn-lt"/>
              </a:rPr>
              <a:t>v,N</a:t>
            </a:r>
            <a:r>
              <a:rPr lang="cs-CZ" b="1" dirty="0">
                <a:latin typeface="+mn-lt"/>
              </a:rPr>
              <a:t>(t) </a:t>
            </a:r>
            <a:r>
              <a:rPr lang="cs-CZ" b="1" dirty="0">
                <a:latin typeface="+mn-lt"/>
              </a:rPr>
              <a:t>pro lehké konstrukce s lidmi 3°C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Pokles výsledné teploty v místnosti v zimním období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  <a:r>
              <a:rPr lang="cs-CZ" sz="1400" b="1" dirty="0">
                <a:latin typeface="+mn-lt"/>
              </a:rPr>
              <a:t>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>
                <a:latin typeface="+mn-lt"/>
              </a:rPr>
              <a:t>v</a:t>
            </a:r>
            <a:r>
              <a:rPr lang="cs-CZ" b="1" dirty="0">
                <a:latin typeface="+mn-lt"/>
              </a:rPr>
              <a:t>(t)≤</a:t>
            </a:r>
            <a:r>
              <a:rPr lang="cs-CZ" sz="1400" b="1" dirty="0">
                <a:latin typeface="+mn-lt"/>
              </a:rPr>
              <a:t> 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 err="1">
                <a:latin typeface="+mn-lt"/>
              </a:rPr>
              <a:t>v,N</a:t>
            </a:r>
            <a:r>
              <a:rPr lang="cs-CZ" b="1" dirty="0">
                <a:latin typeface="+mn-lt"/>
              </a:rPr>
              <a:t>(t)      </a:t>
            </a:r>
            <a:r>
              <a:rPr lang="cs-CZ" sz="1400" b="1" dirty="0">
                <a:latin typeface="+mn-lt"/>
              </a:rPr>
              <a:t>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 err="1">
                <a:latin typeface="+mn-lt"/>
              </a:rPr>
              <a:t>v,N</a:t>
            </a:r>
            <a:r>
              <a:rPr lang="cs-CZ" b="1" dirty="0">
                <a:latin typeface="+mn-lt"/>
              </a:rPr>
              <a:t>(t) </a:t>
            </a:r>
            <a:r>
              <a:rPr lang="cs-CZ" b="1" dirty="0">
                <a:latin typeface="+mn-lt"/>
              </a:rPr>
              <a:t>bez pobytu lidí 8°C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>
                <a:latin typeface="+mn-lt"/>
              </a:rPr>
              <a:t>Nejvyšší denní vzestup teploty vzduchu v letním období </a:t>
            </a: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 err="1">
                <a:latin typeface="+mn-lt"/>
              </a:rPr>
              <a:t>ai,max</a:t>
            </a:r>
            <a:r>
              <a:rPr lang="cs-CZ" b="1" dirty="0">
                <a:latin typeface="+mn-lt"/>
              </a:rPr>
              <a:t>≤</a:t>
            </a:r>
            <a:r>
              <a:rPr lang="cs-CZ" sz="1400" b="1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 err="1">
                <a:latin typeface="+mn-lt"/>
              </a:rPr>
              <a:t>ai,max,N</a:t>
            </a:r>
            <a:r>
              <a:rPr lang="cs-CZ" b="1" dirty="0">
                <a:latin typeface="+mn-lt"/>
              </a:rPr>
              <a:t>      </a:t>
            </a:r>
            <a:r>
              <a:rPr lang="cs-CZ" sz="1400" b="1" dirty="0">
                <a:latin typeface="+mn-lt"/>
              </a:rPr>
              <a:t>∆</a:t>
            </a:r>
            <a:r>
              <a:rPr lang="el-GR" b="1" dirty="0">
                <a:latin typeface="+mn-lt"/>
              </a:rPr>
              <a:t>θ</a:t>
            </a:r>
            <a:r>
              <a:rPr lang="cs-CZ" b="1" baseline="-25000" dirty="0">
                <a:latin typeface="+mn-lt"/>
              </a:rPr>
              <a:t> </a:t>
            </a:r>
            <a:r>
              <a:rPr lang="cs-CZ" b="1" baseline="-25000" dirty="0" err="1">
                <a:latin typeface="+mn-lt"/>
              </a:rPr>
              <a:t>ai,max,N</a:t>
            </a:r>
            <a:r>
              <a:rPr lang="cs-CZ" b="1" dirty="0">
                <a:latin typeface="+mn-lt"/>
              </a:rPr>
              <a:t> pro nevýrobní objekty 27°C</a:t>
            </a:r>
            <a:endParaRPr lang="cs-CZ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88639"/>
            <a:ext cx="8423919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s</a:t>
            </a:r>
            <a:r>
              <a:rPr lang="cs-CZ" sz="2800" dirty="0" smtClean="0"/>
              <a:t>kladba obvodové stěny – horizontální řez</a:t>
            </a:r>
            <a:endParaRPr lang="cs-CZ" sz="4400" dirty="0"/>
          </a:p>
        </p:txBody>
      </p:sp>
      <p:pic>
        <p:nvPicPr>
          <p:cNvPr id="23555" name="Obrázek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4075" y="836613"/>
            <a:ext cx="114808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92375"/>
            <a:ext cx="30972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8D424EE-FD37-429F-8BEA-F0912771E8EC}" type="datetime1">
              <a:rPr lang="cs-CZ"/>
              <a:pPr>
                <a:defRPr/>
              </a:pPr>
              <a:t>13.9.2012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88639"/>
            <a:ext cx="8423919" cy="7920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cs-CZ" sz="2800" dirty="0"/>
              <a:t>s</a:t>
            </a:r>
            <a:r>
              <a:rPr lang="cs-CZ" sz="2800" dirty="0" smtClean="0"/>
              <a:t>kladba obvodov</a:t>
            </a:r>
            <a:r>
              <a:rPr lang="cs-CZ" sz="2800" dirty="0"/>
              <a:t>é</a:t>
            </a:r>
            <a:r>
              <a:rPr lang="cs-CZ" sz="2800" dirty="0" smtClean="0"/>
              <a:t> stěny – 3D</a:t>
            </a:r>
            <a:endParaRPr lang="cs-CZ" sz="4400" dirty="0"/>
          </a:p>
        </p:txBody>
      </p:sp>
      <p:pic>
        <p:nvPicPr>
          <p:cNvPr id="11" name="Picture 2" descr="C:\Users\matulova\Desktop\sikula požadavky\Hotovo\Skladba obvodové stěny MSDK čís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268413"/>
            <a:ext cx="478472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4580" name="TextovéPole 11"/>
          <p:cNvSpPr txBox="1">
            <a:spLocks noChangeArrowheads="1"/>
          </p:cNvSpPr>
          <p:nvPr/>
        </p:nvSpPr>
        <p:spPr bwMode="auto">
          <a:xfrm>
            <a:off x="5219700" y="1268413"/>
            <a:ext cx="38163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rebuchet MS" pitchFamily="34" charset="0"/>
              </a:rPr>
              <a:t>1) Venkovní omítka ETICS</a:t>
            </a:r>
          </a:p>
          <a:p>
            <a:endParaRPr lang="cs-CZ" sz="1000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2) Difúzně otevřený zateplovací</a:t>
            </a:r>
          </a:p>
          <a:p>
            <a:r>
              <a:rPr lang="cs-CZ">
                <a:latin typeface="Trebuchet MS" pitchFamily="34" charset="0"/>
              </a:rPr>
              <a:t>    systém, tl. 107 mm</a:t>
            </a:r>
          </a:p>
          <a:p>
            <a:endParaRPr lang="cs-CZ" sz="1000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3) Sádrovláknitá deska Fermacell, </a:t>
            </a:r>
          </a:p>
          <a:p>
            <a:r>
              <a:rPr lang="cs-CZ">
                <a:latin typeface="Trebuchet MS" pitchFamily="34" charset="0"/>
              </a:rPr>
              <a:t>    tl. 15 mm</a:t>
            </a:r>
          </a:p>
          <a:p>
            <a:endParaRPr lang="cs-CZ" sz="1000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4) Dřevěný nosník profilu,  </a:t>
            </a:r>
          </a:p>
          <a:p>
            <a:r>
              <a:rPr lang="cs-CZ">
                <a:latin typeface="Trebuchet MS" pitchFamily="34" charset="0"/>
              </a:rPr>
              <a:t>    vyplněný tepelnou izolací, </a:t>
            </a:r>
          </a:p>
          <a:p>
            <a:r>
              <a:rPr lang="cs-CZ">
                <a:latin typeface="Trebuchet MS" pitchFamily="34" charset="0"/>
              </a:rPr>
              <a:t>    tl. 300 mm</a:t>
            </a:r>
          </a:p>
          <a:p>
            <a:endParaRPr lang="cs-CZ" sz="1000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5) Fermacell – Vapor, tl. 15 mm</a:t>
            </a:r>
          </a:p>
          <a:p>
            <a:endParaRPr lang="cs-CZ" sz="1000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6) Dřevěný rám, vyplněný </a:t>
            </a:r>
          </a:p>
          <a:p>
            <a:r>
              <a:rPr lang="cs-CZ">
                <a:latin typeface="Trebuchet MS" pitchFamily="34" charset="0"/>
              </a:rPr>
              <a:t>    tepelnou izolací, tl. 60 mm</a:t>
            </a:r>
          </a:p>
          <a:p>
            <a:endParaRPr lang="cs-CZ" sz="1000">
              <a:latin typeface="Trebuchet MS" pitchFamily="34" charset="0"/>
            </a:endParaRPr>
          </a:p>
          <a:p>
            <a:r>
              <a:rPr lang="cs-CZ">
                <a:latin typeface="Trebuchet MS" pitchFamily="34" charset="0"/>
              </a:rPr>
              <a:t>7) Sádrovláknitá deska Fermacell,</a:t>
            </a:r>
          </a:p>
          <a:p>
            <a:r>
              <a:rPr lang="cs-CZ">
                <a:latin typeface="Trebuchet MS" pitchFamily="34" charset="0"/>
              </a:rPr>
              <a:t>    tl. 15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1522</TotalTime>
  <Words>802</Words>
  <Application>Microsoft Office PowerPoint</Application>
  <PresentationFormat>Předvádění na obrazovce (4:3)</PresentationFormat>
  <Paragraphs>162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Trebuchet MS</vt:lpstr>
      <vt:lpstr>Arial</vt:lpstr>
      <vt:lpstr>Georgia</vt:lpstr>
      <vt:lpstr>Calibri</vt:lpstr>
      <vt:lpstr>Wingdings</vt:lpstr>
      <vt:lpstr>Aerodynamika</vt:lpstr>
      <vt:lpstr>Aerodynamika</vt:lpstr>
      <vt:lpstr>Aerodynamika</vt:lpstr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Inovační a výzkumné centrum MSDK</dc:title>
  <dc:creator>pavlik</dc:creator>
  <cp:lastModifiedBy>*</cp:lastModifiedBy>
  <cp:revision>93</cp:revision>
  <dcterms:created xsi:type="dcterms:W3CDTF">2011-12-04T15:25:52Z</dcterms:created>
  <dcterms:modified xsi:type="dcterms:W3CDTF">2012-09-13T14:00:15Z</dcterms:modified>
</cp:coreProperties>
</file>