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90" r:id="rId3"/>
    <p:sldId id="257" r:id="rId4"/>
    <p:sldId id="259" r:id="rId5"/>
    <p:sldId id="286" r:id="rId6"/>
    <p:sldId id="260" r:id="rId7"/>
    <p:sldId id="281" r:id="rId8"/>
    <p:sldId id="282" r:id="rId9"/>
    <p:sldId id="284" r:id="rId10"/>
    <p:sldId id="285" r:id="rId11"/>
    <p:sldId id="287" r:id="rId12"/>
    <p:sldId id="289" r:id="rId13"/>
    <p:sldId id="288" r:id="rId14"/>
    <p:sldId id="280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4" autoAdjust="0"/>
    <p:restoredTop sz="91448" autoAdjust="0"/>
  </p:normalViewPr>
  <p:slideViewPr>
    <p:cSldViewPr snapToGrid="0" snapToObjects="1">
      <p:cViewPr varScale="1">
        <p:scale>
          <a:sx n="81" d="100"/>
          <a:sy n="81" d="100"/>
        </p:scale>
        <p:origin x="429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0" d="100"/>
          <a:sy n="50" d="100"/>
        </p:scale>
        <p:origin x="3189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605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10141-4237-5E1D-57D3-7D4825577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2AF09-13FA-C496-6671-3795027049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0FB7D6-ADCC-D3DC-5746-F3760D7764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5F792-8D1F-0211-939C-03526532BF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781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D2F86-FCFC-8CBC-B25E-F756E3CDF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992A10-549A-8608-1B76-50A09AF79C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838F6E-36F5-5043-A953-B824FEDC1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44CE5-BC48-0C74-845A-4417BD71C2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99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B750E-32D9-CA96-EA78-9250AC2F6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3050BE-2C53-2F99-5803-D74EBC18AF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6FC751-3677-7937-EB06-0A9BCD3BDB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B6815-9798-740C-2E17-301BC626C5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24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2E4D7-1BB7-E230-DEDD-2158774E4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9E5E0C-4228-0160-8D53-8F9EF72FD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9DFD84-B76D-D24D-EF77-6F9CF409C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E330E-9F86-6BFD-2635-EEDB9F7BE6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991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25132-6D86-117F-A4CE-DC5A33776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FD8F9E-28F2-AEF5-8D94-37B80CBE3A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8A29D0-A3E2-639C-0D82-FD841BB170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Proč bylo potřeba společné evropské řešení?</a:t>
            </a:r>
          </a:p>
          <a:p>
            <a:r>
              <a:rPr lang="cs-CZ" dirty="0"/>
              <a:t>Elektrizační soustavy států se postupně propojily. </a:t>
            </a:r>
          </a:p>
          <a:p>
            <a:r>
              <a:rPr lang="cs-CZ" dirty="0"/>
              <a:t>Každý stát měl jiná pravidla. </a:t>
            </a:r>
          </a:p>
          <a:p>
            <a:r>
              <a:rPr lang="cs-CZ" dirty="0"/>
              <a:t>To komplikovalo obchod i připojování zařízení. </a:t>
            </a:r>
          </a:p>
          <a:p>
            <a:r>
              <a:rPr lang="cs-CZ" dirty="0"/>
              <a:t>S rostoucím podílem obnovitelných zdrojů začala být koordinace nezbytná.</a:t>
            </a:r>
          </a:p>
          <a:p>
            <a:r>
              <a:rPr lang="cs-CZ" dirty="0"/>
              <a:t>„27 států = 27 různých pravidel“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A03AE-0A03-50A4-6070-64C43D7A04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3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Vysvětli hierarchii. RfG je rámec, ale ne každý parametr je v něm konečný. Národní pravidla, PPDS Příloha 4 a smlouva o připojení konkretizují, co má platit v místě připojení. Tím se dostáváme k potřebě měření a simulací.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6C4D7-FCEC-4987-C1B6-DB3E4EA50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EED881-1C49-2B7A-B730-BA2D75D6BF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D634EE-0EA1-B1F4-6E09-F687B16C5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461B7-2828-A5E9-54BA-DFB237FFA5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487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C4229-4E2D-5107-C5BE-3CFA42F5F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E25265-9504-37AD-5EF4-23F36DA443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67EA0C-35F7-8BB2-D3F9-52EFB6CDD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36198-4B04-F742-C52A-79930A3710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79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16FD3-8CA3-5391-EB4A-25C2E78B8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38D62D-FA98-DCE0-8DA0-39C287B495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E9BD0F-D8C7-BBEB-9559-5F529B7A5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E4F8C-DD85-7F73-4EB8-9CAEADEC84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817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38DD0-F97B-0196-D31D-34D3AD627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E91406-DFE2-275C-77D4-53824B0C2E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4E7A87-F752-38F6-37DE-9AA4147CF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7671F-840F-115B-AEF8-AFC84977E8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715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ondrej.vachutka@photomate.eu" TargetMode="External"/><Relationship Id="rId5" Type="http://schemas.openxmlformats.org/officeDocument/2006/relationships/hyperlink" Target="https://www.photomate.cz/utp-mereni-a-simulace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extract_template/pptx/ppt/media/image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1" y="338327"/>
            <a:ext cx="5845933" cy="6099257"/>
          </a:xfrm>
          <a:prstGeom prst="rect">
            <a:avLst/>
          </a:prstGeom>
        </p:spPr>
      </p:pic>
      <p:pic>
        <p:nvPicPr>
          <p:cNvPr id="3" name="Image 1" descr="/mnt/data/upos_assets/photomate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" y="109728"/>
            <a:ext cx="2057400" cy="59436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921240" y="438912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11111"/>
                </a:solidFill>
              </a:rPr>
              <a:t>photomate.eu</a:t>
            </a:r>
            <a:endParaRPr lang="en-US" sz="900" dirty="0"/>
          </a:p>
        </p:txBody>
      </p:sp>
      <p:sp>
        <p:nvSpPr>
          <p:cNvPr id="5" name="Text 1"/>
          <p:cNvSpPr/>
          <p:nvPr/>
        </p:nvSpPr>
        <p:spPr>
          <a:xfrm>
            <a:off x="6364959" y="1783183"/>
            <a:ext cx="512064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11111"/>
                </a:solidFill>
              </a:rPr>
              <a:t>UPOS a UTP</a:t>
            </a:r>
            <a:endParaRPr lang="en-US" sz="3100" dirty="0"/>
          </a:p>
        </p:txBody>
      </p:sp>
      <p:sp>
        <p:nvSpPr>
          <p:cNvPr id="6" name="Shape 2"/>
          <p:cNvSpPr/>
          <p:nvPr/>
        </p:nvSpPr>
        <p:spPr>
          <a:xfrm>
            <a:off x="6364959" y="3117894"/>
            <a:ext cx="4526280" cy="0"/>
          </a:xfrm>
          <a:prstGeom prst="line">
            <a:avLst/>
          </a:prstGeom>
          <a:noFill/>
          <a:ln w="38100">
            <a:solidFill>
              <a:srgbClr val="F8951D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3"/>
          <p:cNvSpPr/>
          <p:nvPr/>
        </p:nvSpPr>
        <p:spPr>
          <a:xfrm>
            <a:off x="6364959" y="3396626"/>
            <a:ext cx="57061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11111"/>
                </a:solidFill>
              </a:rPr>
              <a:t>Ověření souladu výrobních modulů a </a:t>
            </a:r>
            <a:r>
              <a:rPr lang="cs-CZ" sz="1550" dirty="0">
                <a:solidFill>
                  <a:srgbClr val="111111"/>
                </a:solidFill>
              </a:rPr>
              <a:t>zařízení pro ukládání elektrické energie dle</a:t>
            </a:r>
            <a:r>
              <a:rPr lang="en-US" sz="1550" dirty="0">
                <a:solidFill>
                  <a:srgbClr val="111111"/>
                </a:solidFill>
              </a:rPr>
              <a:t> RfG a PPDS</a:t>
            </a:r>
            <a:endParaRPr lang="en-US" sz="1550" dirty="0"/>
          </a:p>
        </p:txBody>
      </p:sp>
      <p:sp>
        <p:nvSpPr>
          <p:cNvPr id="8" name="Text 4"/>
          <p:cNvSpPr/>
          <p:nvPr/>
        </p:nvSpPr>
        <p:spPr>
          <a:xfrm>
            <a:off x="6016752" y="4160520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130" dirty="0"/>
          </a:p>
        </p:txBody>
      </p:sp>
      <p:sp>
        <p:nvSpPr>
          <p:cNvPr id="9" name="Text 5"/>
          <p:cNvSpPr/>
          <p:nvPr/>
        </p:nvSpPr>
        <p:spPr>
          <a:xfrm>
            <a:off x="566928" y="592531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b="1" dirty="0">
                <a:solidFill>
                  <a:srgbClr val="FFFFFF"/>
                </a:solidFill>
              </a:rPr>
              <a:t>YOUR PARTNER IN INVERTERS, BESS, EMS, ANALYSIS, EV CHARGING AND HEAT PUMPS</a:t>
            </a:r>
            <a:endParaRPr lang="en-US" sz="76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3B9CC-BF0C-9C00-67DB-EE518417B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94690EB-C3D0-7741-384B-8BCA651A3A7F}"/>
              </a:ext>
            </a:extLst>
          </p:cNvPr>
          <p:cNvSpPr/>
          <p:nvPr/>
        </p:nvSpPr>
        <p:spPr>
          <a:xfrm>
            <a:off x="201168" y="475488"/>
            <a:ext cx="11777472" cy="6163056"/>
          </a:xfrm>
          <a:prstGeom prst="round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pic>
        <p:nvPicPr>
          <p:cNvPr id="3" name="Image 0" descr="/mnt/data/upos_assets/photomate_logo.png">
            <a:extLst>
              <a:ext uri="{FF2B5EF4-FFF2-40B4-BE49-F238E27FC236}">
                <a16:creationId xmlns:a16="http://schemas.microsoft.com/office/drawing/2014/main" id="{59CA3DAF-6377-235D-3A2D-33D5C2DA2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09728"/>
            <a:ext cx="2057400" cy="59436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D15C2311-1D02-F0A1-0166-A6E4B666C7A6}"/>
              </a:ext>
            </a:extLst>
          </p:cNvPr>
          <p:cNvSpPr/>
          <p:nvPr/>
        </p:nvSpPr>
        <p:spPr>
          <a:xfrm>
            <a:off x="9966960" y="24688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photomate.eu</a:t>
            </a:r>
            <a:endParaRPr lang="en-US" sz="8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7FD1F57-1B3C-45C2-CA1B-F85D7D40F917}"/>
              </a:ext>
            </a:extLst>
          </p:cNvPr>
          <p:cNvSpPr/>
          <p:nvPr/>
        </p:nvSpPr>
        <p:spPr>
          <a:xfrm>
            <a:off x="2240280" y="685800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8951D"/>
                </a:solidFill>
              </a:rPr>
              <a:t>UTP </a:t>
            </a:r>
            <a:r>
              <a:rPr lang="en-US" sz="2200" b="1" dirty="0">
                <a:solidFill>
                  <a:srgbClr val="111111"/>
                </a:solidFill>
              </a:rPr>
              <a:t>: přechod z dočasného na trvalý provoz</a:t>
            </a:r>
            <a:endParaRPr lang="en-US" sz="2200" dirty="0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53638F39-9F7A-605C-4F8B-248AA29F63C9}"/>
              </a:ext>
            </a:extLst>
          </p:cNvPr>
          <p:cNvSpPr/>
          <p:nvPr/>
        </p:nvSpPr>
        <p:spPr>
          <a:xfrm>
            <a:off x="2788920" y="176479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5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1E0C485A-52A6-00B2-ED3E-5F32EC8D3DC9}"/>
              </a:ext>
            </a:extLst>
          </p:cNvPr>
          <p:cNvSpPr/>
          <p:nvPr/>
        </p:nvSpPr>
        <p:spPr>
          <a:xfrm>
            <a:off x="2788920" y="2103120"/>
            <a:ext cx="7635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010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0001D265-DA0D-28F0-7664-DF52EC090351}"/>
              </a:ext>
            </a:extLst>
          </p:cNvPr>
          <p:cNvSpPr/>
          <p:nvPr/>
        </p:nvSpPr>
        <p:spPr>
          <a:xfrm>
            <a:off x="775663" y="1618488"/>
            <a:ext cx="2331720" cy="1234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 sz="2400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6A792356-ECB5-852A-1853-20C09CEB2C25}"/>
              </a:ext>
            </a:extLst>
          </p:cNvPr>
          <p:cNvSpPr/>
          <p:nvPr/>
        </p:nvSpPr>
        <p:spPr>
          <a:xfrm>
            <a:off x="940255" y="1819656"/>
            <a:ext cx="320040" cy="320040"/>
          </a:xfrm>
          <a:prstGeom prst="ellipse">
            <a:avLst/>
          </a:prstGeom>
          <a:solidFill>
            <a:srgbClr val="F8951D"/>
          </a:solidFill>
          <a:ln w="12700">
            <a:solidFill>
              <a:srgbClr val="F8951D"/>
            </a:solidFill>
            <a:prstDash val="solid"/>
          </a:ln>
        </p:spPr>
        <p:txBody>
          <a:bodyPr/>
          <a:lstStyle/>
          <a:p>
            <a:endParaRPr lang="cs-CZ" sz="240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20A5E33E-8EB1-2805-E447-58D5068001D4}"/>
              </a:ext>
            </a:extLst>
          </p:cNvPr>
          <p:cNvSpPr/>
          <p:nvPr/>
        </p:nvSpPr>
        <p:spPr>
          <a:xfrm>
            <a:off x="940255" y="188366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D7AF96C2-B440-4077-491A-5ABE4B23F79C}"/>
              </a:ext>
            </a:extLst>
          </p:cNvPr>
          <p:cNvSpPr/>
          <p:nvPr/>
        </p:nvSpPr>
        <p:spPr>
          <a:xfrm>
            <a:off x="1324303" y="1801368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UPOS dokončen</a:t>
            </a:r>
            <a:endParaRPr lang="en-US" sz="1050" dirty="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D3B9DBA6-D860-9666-0412-6EC1B33FA240}"/>
              </a:ext>
            </a:extLst>
          </p:cNvPr>
          <p:cNvSpPr/>
          <p:nvPr/>
        </p:nvSpPr>
        <p:spPr>
          <a:xfrm>
            <a:off x="1004263" y="2167128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protokoly + odstraněné neshody</a:t>
            </a:r>
            <a:endParaRPr lang="en-US" sz="900" dirty="0"/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BCCA063B-F786-84C6-D8AA-6ED3DD39E584}"/>
              </a:ext>
            </a:extLst>
          </p:cNvPr>
          <p:cNvSpPr/>
          <p:nvPr/>
        </p:nvSpPr>
        <p:spPr>
          <a:xfrm>
            <a:off x="3107383" y="2240280"/>
            <a:ext cx="457200" cy="0"/>
          </a:xfrm>
          <a:prstGeom prst="line">
            <a:avLst/>
          </a:prstGeom>
          <a:noFill/>
          <a:ln w="1778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 sz="2400"/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FA7F6CF5-3FAA-35FB-1FA8-8040C684A859}"/>
              </a:ext>
            </a:extLst>
          </p:cNvPr>
          <p:cNvSpPr/>
          <p:nvPr/>
        </p:nvSpPr>
        <p:spPr>
          <a:xfrm>
            <a:off x="3564583" y="1618488"/>
            <a:ext cx="2331720" cy="1234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 sz="2400"/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70081062-C989-EA15-5591-AD8E9AE638D9}"/>
              </a:ext>
            </a:extLst>
          </p:cNvPr>
          <p:cNvSpPr/>
          <p:nvPr/>
        </p:nvSpPr>
        <p:spPr>
          <a:xfrm>
            <a:off x="3729175" y="1819656"/>
            <a:ext cx="320040" cy="320040"/>
          </a:xfrm>
          <a:prstGeom prst="ellipse">
            <a:avLst/>
          </a:prstGeom>
          <a:solidFill>
            <a:srgbClr val="F8951D"/>
          </a:solidFill>
          <a:ln w="12700">
            <a:solidFill>
              <a:srgbClr val="F8951D"/>
            </a:solidFill>
            <a:prstDash val="solid"/>
          </a:ln>
        </p:spPr>
        <p:txBody>
          <a:bodyPr/>
          <a:lstStyle/>
          <a:p>
            <a:endParaRPr lang="cs-CZ" sz="240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71951E10-99FA-2AB6-B35E-C4999733B578}"/>
              </a:ext>
            </a:extLst>
          </p:cNvPr>
          <p:cNvSpPr/>
          <p:nvPr/>
        </p:nvSpPr>
        <p:spPr>
          <a:xfrm>
            <a:off x="3729175" y="188366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769114B5-E8D0-C0EE-422E-8B60BC454528}"/>
              </a:ext>
            </a:extLst>
          </p:cNvPr>
          <p:cNvSpPr/>
          <p:nvPr/>
        </p:nvSpPr>
        <p:spPr>
          <a:xfrm>
            <a:off x="4113223" y="1801368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Žádost o UTP</a:t>
            </a:r>
            <a:endParaRPr lang="en-US" sz="1050" dirty="0"/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ED17E574-3052-1592-7515-9CBCDA8943D4}"/>
              </a:ext>
            </a:extLst>
          </p:cNvPr>
          <p:cNvSpPr/>
          <p:nvPr/>
        </p:nvSpPr>
        <p:spPr>
          <a:xfrm>
            <a:off x="3793183" y="2167128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kompletní a konzistentní sada dokladů</a:t>
            </a:r>
            <a:endParaRPr lang="en-US" sz="900" dirty="0"/>
          </a:p>
        </p:txBody>
      </p:sp>
      <p:sp>
        <p:nvSpPr>
          <p:cNvPr id="21" name="Shape 17">
            <a:extLst>
              <a:ext uri="{FF2B5EF4-FFF2-40B4-BE49-F238E27FC236}">
                <a16:creationId xmlns:a16="http://schemas.microsoft.com/office/drawing/2014/main" id="{57A46EFB-BC5B-A44F-1305-D2719B12D088}"/>
              </a:ext>
            </a:extLst>
          </p:cNvPr>
          <p:cNvSpPr/>
          <p:nvPr/>
        </p:nvSpPr>
        <p:spPr>
          <a:xfrm>
            <a:off x="5896303" y="2240280"/>
            <a:ext cx="457200" cy="0"/>
          </a:xfrm>
          <a:prstGeom prst="line">
            <a:avLst/>
          </a:prstGeom>
          <a:noFill/>
          <a:ln w="1778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 sz="2400"/>
          </a:p>
        </p:txBody>
      </p:sp>
      <p:sp>
        <p:nvSpPr>
          <p:cNvPr id="22" name="Shape 18">
            <a:extLst>
              <a:ext uri="{FF2B5EF4-FFF2-40B4-BE49-F238E27FC236}">
                <a16:creationId xmlns:a16="http://schemas.microsoft.com/office/drawing/2014/main" id="{1CBC105D-8A76-E4CA-1CD9-68E87600B112}"/>
              </a:ext>
            </a:extLst>
          </p:cNvPr>
          <p:cNvSpPr/>
          <p:nvPr/>
        </p:nvSpPr>
        <p:spPr>
          <a:xfrm>
            <a:off x="6353503" y="1618488"/>
            <a:ext cx="2331720" cy="1234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 sz="2400"/>
          </a:p>
        </p:txBody>
      </p:sp>
      <p:sp>
        <p:nvSpPr>
          <p:cNvPr id="23" name="Shape 19">
            <a:extLst>
              <a:ext uri="{FF2B5EF4-FFF2-40B4-BE49-F238E27FC236}">
                <a16:creationId xmlns:a16="http://schemas.microsoft.com/office/drawing/2014/main" id="{BCCC57D0-4FD6-F273-153B-A89ACD624324}"/>
              </a:ext>
            </a:extLst>
          </p:cNvPr>
          <p:cNvSpPr/>
          <p:nvPr/>
        </p:nvSpPr>
        <p:spPr>
          <a:xfrm>
            <a:off x="6518095" y="1819656"/>
            <a:ext cx="320040" cy="320040"/>
          </a:xfrm>
          <a:prstGeom prst="ellipse">
            <a:avLst/>
          </a:prstGeom>
          <a:solidFill>
            <a:srgbClr val="F8951D"/>
          </a:solidFill>
          <a:ln w="12700">
            <a:solidFill>
              <a:srgbClr val="F8951D"/>
            </a:solidFill>
            <a:prstDash val="solid"/>
          </a:ln>
        </p:spPr>
        <p:txBody>
          <a:bodyPr/>
          <a:lstStyle/>
          <a:p>
            <a:endParaRPr lang="cs-CZ" sz="2400"/>
          </a:p>
        </p:txBody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805743EB-1459-D2DB-2400-CE83DB46DE50}"/>
              </a:ext>
            </a:extLst>
          </p:cNvPr>
          <p:cNvSpPr/>
          <p:nvPr/>
        </p:nvSpPr>
        <p:spPr>
          <a:xfrm>
            <a:off x="6518095" y="188366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C1B44490-8D96-CF82-E6C3-F1E095448D2A}"/>
              </a:ext>
            </a:extLst>
          </p:cNvPr>
          <p:cNvSpPr/>
          <p:nvPr/>
        </p:nvSpPr>
        <p:spPr>
          <a:xfrm>
            <a:off x="6902143" y="1801368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Posouzení PDS</a:t>
            </a:r>
            <a:endParaRPr lang="en-US" sz="1050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7C4E37BA-F233-3F08-E284-E76737549C89}"/>
              </a:ext>
            </a:extLst>
          </p:cNvPr>
          <p:cNvSpPr/>
          <p:nvPr/>
        </p:nvSpPr>
        <p:spPr>
          <a:xfrm>
            <a:off x="6582103" y="2167128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kontrola RfG/PPDS/SoP a návaznosti</a:t>
            </a:r>
            <a:endParaRPr lang="en-US" sz="900" dirty="0"/>
          </a:p>
        </p:txBody>
      </p:sp>
      <p:sp>
        <p:nvSpPr>
          <p:cNvPr id="27" name="Shape 23">
            <a:extLst>
              <a:ext uri="{FF2B5EF4-FFF2-40B4-BE49-F238E27FC236}">
                <a16:creationId xmlns:a16="http://schemas.microsoft.com/office/drawing/2014/main" id="{ED529E94-6099-3227-4DE1-D66F5BFF6166}"/>
              </a:ext>
            </a:extLst>
          </p:cNvPr>
          <p:cNvSpPr/>
          <p:nvPr/>
        </p:nvSpPr>
        <p:spPr>
          <a:xfrm>
            <a:off x="8685223" y="2240280"/>
            <a:ext cx="457200" cy="0"/>
          </a:xfrm>
          <a:prstGeom prst="line">
            <a:avLst/>
          </a:prstGeom>
          <a:noFill/>
          <a:ln w="1778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 sz="2400"/>
          </a:p>
        </p:txBody>
      </p:sp>
      <p:sp>
        <p:nvSpPr>
          <p:cNvPr id="28" name="Shape 24">
            <a:extLst>
              <a:ext uri="{FF2B5EF4-FFF2-40B4-BE49-F238E27FC236}">
                <a16:creationId xmlns:a16="http://schemas.microsoft.com/office/drawing/2014/main" id="{5F9C688A-86A3-27D6-9E6D-45B055CB5637}"/>
              </a:ext>
            </a:extLst>
          </p:cNvPr>
          <p:cNvSpPr/>
          <p:nvPr/>
        </p:nvSpPr>
        <p:spPr>
          <a:xfrm>
            <a:off x="9142423" y="1618488"/>
            <a:ext cx="2331720" cy="1234440"/>
          </a:xfrm>
          <a:prstGeom prst="roundRect">
            <a:avLst/>
          </a:prstGeom>
          <a:solidFill>
            <a:srgbClr val="FFF3E4"/>
          </a:solidFill>
          <a:ln w="17780">
            <a:solidFill>
              <a:srgbClr val="F8951D"/>
            </a:solidFill>
            <a:prstDash val="solid"/>
          </a:ln>
        </p:spPr>
        <p:txBody>
          <a:bodyPr/>
          <a:lstStyle/>
          <a:p>
            <a:endParaRPr lang="cs-CZ" sz="2400"/>
          </a:p>
        </p:txBody>
      </p:sp>
      <p:sp>
        <p:nvSpPr>
          <p:cNvPr id="29" name="Shape 25">
            <a:extLst>
              <a:ext uri="{FF2B5EF4-FFF2-40B4-BE49-F238E27FC236}">
                <a16:creationId xmlns:a16="http://schemas.microsoft.com/office/drawing/2014/main" id="{AA6A3AC0-A848-265E-FC6D-BEBA02F14312}"/>
              </a:ext>
            </a:extLst>
          </p:cNvPr>
          <p:cNvSpPr/>
          <p:nvPr/>
        </p:nvSpPr>
        <p:spPr>
          <a:xfrm>
            <a:off x="9307015" y="1819656"/>
            <a:ext cx="320040" cy="320040"/>
          </a:xfrm>
          <a:prstGeom prst="ellipse">
            <a:avLst/>
          </a:prstGeom>
          <a:solidFill>
            <a:srgbClr val="F8951D"/>
          </a:solidFill>
          <a:ln w="12700">
            <a:solidFill>
              <a:srgbClr val="F8951D"/>
            </a:solidFill>
            <a:prstDash val="solid"/>
          </a:ln>
        </p:spPr>
        <p:txBody>
          <a:bodyPr/>
          <a:lstStyle/>
          <a:p>
            <a:endParaRPr lang="cs-CZ" sz="2400"/>
          </a:p>
        </p:txBody>
      </p:sp>
      <p:sp>
        <p:nvSpPr>
          <p:cNvPr id="30" name="Text 26">
            <a:extLst>
              <a:ext uri="{FF2B5EF4-FFF2-40B4-BE49-F238E27FC236}">
                <a16:creationId xmlns:a16="http://schemas.microsoft.com/office/drawing/2014/main" id="{34A4AAA9-61DE-77BA-5E16-6A5B11B2477C}"/>
              </a:ext>
            </a:extLst>
          </p:cNvPr>
          <p:cNvSpPr/>
          <p:nvPr/>
        </p:nvSpPr>
        <p:spPr>
          <a:xfrm>
            <a:off x="9307015" y="188366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4</a:t>
            </a:r>
            <a:endParaRPr lang="en-US" sz="900" dirty="0"/>
          </a:p>
        </p:txBody>
      </p:sp>
      <p:sp>
        <p:nvSpPr>
          <p:cNvPr id="31" name="Text 27">
            <a:extLst>
              <a:ext uri="{FF2B5EF4-FFF2-40B4-BE49-F238E27FC236}">
                <a16:creationId xmlns:a16="http://schemas.microsoft.com/office/drawing/2014/main" id="{75097B88-61A2-9728-22A5-6670087C3B02}"/>
              </a:ext>
            </a:extLst>
          </p:cNvPr>
          <p:cNvSpPr/>
          <p:nvPr/>
        </p:nvSpPr>
        <p:spPr>
          <a:xfrm>
            <a:off x="9691063" y="1801368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Konečné provozní oznámení</a:t>
            </a:r>
            <a:endParaRPr lang="en-US" sz="1000" dirty="0"/>
          </a:p>
        </p:txBody>
      </p:sp>
      <p:sp>
        <p:nvSpPr>
          <p:cNvPr id="32" name="Text 28">
            <a:extLst>
              <a:ext uri="{FF2B5EF4-FFF2-40B4-BE49-F238E27FC236}">
                <a16:creationId xmlns:a16="http://schemas.microsoft.com/office/drawing/2014/main" id="{F7D4825C-93C9-AAAD-8C6A-C5A2AD8CE217}"/>
              </a:ext>
            </a:extLst>
          </p:cNvPr>
          <p:cNvSpPr/>
          <p:nvPr/>
        </p:nvSpPr>
        <p:spPr>
          <a:xfrm>
            <a:off x="9371023" y="2167128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umožnění trvalého provozu</a:t>
            </a:r>
            <a:endParaRPr lang="en-US" sz="900" dirty="0"/>
          </a:p>
        </p:txBody>
      </p:sp>
      <p:sp>
        <p:nvSpPr>
          <p:cNvPr id="34" name="Text 30">
            <a:extLst>
              <a:ext uri="{FF2B5EF4-FFF2-40B4-BE49-F238E27FC236}">
                <a16:creationId xmlns:a16="http://schemas.microsoft.com/office/drawing/2014/main" id="{0215A74E-7E78-DCB3-3C1C-BF4AF489162A}"/>
              </a:ext>
            </a:extLst>
          </p:cNvPr>
          <p:cNvSpPr/>
          <p:nvPr/>
        </p:nvSpPr>
        <p:spPr>
          <a:xfrm>
            <a:off x="1600200" y="5742432"/>
            <a:ext cx="9006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930" dirty="0"/>
          </a:p>
        </p:txBody>
      </p:sp>
      <p:sp>
        <p:nvSpPr>
          <p:cNvPr id="35" name="Text 31">
            <a:extLst>
              <a:ext uri="{FF2B5EF4-FFF2-40B4-BE49-F238E27FC236}">
                <a16:creationId xmlns:a16="http://schemas.microsoft.com/office/drawing/2014/main" id="{D0D2723A-882B-264B-A2E0-B0E79046BC55}"/>
              </a:ext>
            </a:extLst>
          </p:cNvPr>
          <p:cNvSpPr/>
          <p:nvPr/>
        </p:nvSpPr>
        <p:spPr>
          <a:xfrm>
            <a:off x="502920" y="6629400"/>
            <a:ext cx="10881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550" dirty="0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5CA0201E-A78E-C5AA-60C8-20B02A0493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651361"/>
              </p:ext>
            </p:extLst>
          </p:nvPr>
        </p:nvGraphicFramePr>
        <p:xfrm>
          <a:off x="830553" y="3146134"/>
          <a:ext cx="10518701" cy="3122078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4199703">
                  <a:extLst>
                    <a:ext uri="{9D8B030D-6E8A-4147-A177-3AD203B41FA5}">
                      <a16:colId xmlns:a16="http://schemas.microsoft.com/office/drawing/2014/main" val="708777987"/>
                    </a:ext>
                  </a:extLst>
                </a:gridCol>
                <a:gridCol w="6318998">
                  <a:extLst>
                    <a:ext uri="{9D8B030D-6E8A-4147-A177-3AD203B41FA5}">
                      <a16:colId xmlns:a16="http://schemas.microsoft.com/office/drawing/2014/main" val="2702296603"/>
                    </a:ext>
                  </a:extLst>
                </a:gridCol>
              </a:tblGrid>
              <a:tr h="3236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000" b="1" u="none" strike="noStrike" dirty="0">
                          <a:effectLst/>
                        </a:rPr>
                        <a:t>Žádost o UTP 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000" b="0" u="none" strike="noStrike" dirty="0">
                          <a:effectLst/>
                        </a:rPr>
                        <a:t>Samostatné zařízení pro ukládání elektřiny - formulář D50         </a:t>
                      </a:r>
                    </a:p>
                    <a:p>
                      <a:pPr algn="l" fontAlgn="b">
                        <a:buNone/>
                      </a:pPr>
                      <a:r>
                        <a:rPr lang="cs-CZ" sz="1000" b="0" u="none" strike="noStrike" dirty="0">
                          <a:effectLst/>
                        </a:rPr>
                        <a:t>Výrobní zdroj se zařízením pro ukládání elektřiny - formulář D50/online formulář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b"/>
                </a:tc>
                <a:extLst>
                  <a:ext uri="{0D108BD9-81ED-4DB2-BD59-A6C34878D82A}">
                    <a16:rowId xmlns:a16="http://schemas.microsoft.com/office/drawing/2014/main" val="925810588"/>
                  </a:ext>
                </a:extLst>
              </a:tr>
              <a:tr h="3294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000" b="1" u="none" strike="noStrike" dirty="0">
                          <a:effectLst/>
                        </a:rPr>
                        <a:t>Potvrzení odborné realizační firmy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000" b="0" u="none" strike="noStrike" dirty="0">
                          <a:effectLst/>
                        </a:rPr>
                        <a:t>S vyjádřením, že vlastní výrobna/zařízení pro ukládání elektřiny jsou provedeny v souladu s podmínkami stanovenými uzavřenou smlouvou o připojení.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b"/>
                </a:tc>
                <a:extLst>
                  <a:ext uri="{0D108BD9-81ED-4DB2-BD59-A6C34878D82A}">
                    <a16:rowId xmlns:a16="http://schemas.microsoft.com/office/drawing/2014/main" val="2780206163"/>
                  </a:ext>
                </a:extLst>
              </a:tr>
              <a:tr h="85680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000" b="1" u="none" strike="noStrike" dirty="0">
                          <a:effectLst/>
                        </a:rPr>
                        <a:t>Zpráva o výchozí revizi výrobny/zařízení pro ukládání elektřiny 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000" b="0" u="none" strike="noStrike" dirty="0">
                          <a:effectLst/>
                        </a:rPr>
                        <a:t>Pro elektrické zařízení výrobny/zařízení pro ukládání elektřiny a v případě dalšího elektrického zařízení nově uváděného do provozu, které souvisí s uváděnou výrobnou do provozu, přičemž revizní zpráva jednoznačně prokazuje, že zařízení je v souladu s odsouhlasenou projektovou dokumentací a je schopné bezpečného provozu. Dochází-li současně ke změně přípojky (ve vlastnictví výrobce), musí být součástí revize, že zařízení přípojky je schopné bezpečného provozu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b"/>
                </a:tc>
                <a:extLst>
                  <a:ext uri="{0D108BD9-81ED-4DB2-BD59-A6C34878D82A}">
                    <a16:rowId xmlns:a16="http://schemas.microsoft.com/office/drawing/2014/main" val="1275198324"/>
                  </a:ext>
                </a:extLst>
              </a:tr>
              <a:tr h="3236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000" b="1" u="none" strike="noStrike" dirty="0">
                          <a:effectLst/>
                        </a:rPr>
                        <a:t>Zpráva o výchozí revizi elektroměrového rozvaděče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000" b="0" u="none" strike="noStrike" dirty="0">
                          <a:effectLst/>
                        </a:rPr>
                        <a:t>Není nutné ji dokládat v případě, pokud jsou údaje o elektroměrovém rozvaděči součástí zprávy o výchozí revizi výrobny/zařízení pro ukládání elektřiny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b"/>
                </a:tc>
                <a:extLst>
                  <a:ext uri="{0D108BD9-81ED-4DB2-BD59-A6C34878D82A}">
                    <a16:rowId xmlns:a16="http://schemas.microsoft.com/office/drawing/2014/main" val="3266455612"/>
                  </a:ext>
                </a:extLst>
              </a:tr>
              <a:tr h="1289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000" b="1" u="none" strike="noStrike" dirty="0">
                          <a:effectLst/>
                        </a:rPr>
                        <a:t>Protokol o nastavení ochran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000" b="0" u="none" strike="noStrike" dirty="0">
                          <a:effectLst/>
                        </a:rPr>
                        <a:t>V případě, že není součástí zprávy o výchozí revizi.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b"/>
                </a:tc>
                <a:extLst>
                  <a:ext uri="{0D108BD9-81ED-4DB2-BD59-A6C34878D82A}">
                    <a16:rowId xmlns:a16="http://schemas.microsoft.com/office/drawing/2014/main" val="2938754756"/>
                  </a:ext>
                </a:extLst>
              </a:tr>
              <a:tr h="3294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000" b="1" u="none" strike="noStrike" dirty="0">
                          <a:effectLst/>
                        </a:rPr>
                        <a:t>Pro výrobny: dokumenty potvrzující soulad příslušného výrobního modulu (VM) s požadavky </a:t>
                      </a:r>
                      <a:r>
                        <a:rPr lang="cs-CZ" sz="1000" b="1" u="none" strike="noStrike" dirty="0" err="1">
                          <a:effectLst/>
                        </a:rPr>
                        <a:t>RfG</a:t>
                      </a:r>
                      <a:r>
                        <a:rPr lang="cs-CZ" sz="1000" b="1" u="none" strike="noStrike" dirty="0">
                          <a:effectLst/>
                        </a:rPr>
                        <a:t> a přílohy č.4 PPDS. 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000" b="0" u="none" strike="noStrike" dirty="0">
                          <a:effectLst/>
                        </a:rPr>
                        <a:t>U VM typu A1 a A2 instalační dokument a u VM B1, B2, C a D dokument výrobního modulu a protokol o provedených zkouškách a simulacích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b"/>
                </a:tc>
                <a:extLst>
                  <a:ext uri="{0D108BD9-81ED-4DB2-BD59-A6C34878D82A}">
                    <a16:rowId xmlns:a16="http://schemas.microsoft.com/office/drawing/2014/main" val="4178433305"/>
                  </a:ext>
                </a:extLst>
              </a:tr>
              <a:tr h="6435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000" b="1" u="none" strike="noStrike" dirty="0">
                          <a:effectLst/>
                        </a:rPr>
                        <a:t>Pro zařízení pro ukládání elektřiny:  dokumenty potvrzující soulad příslušného výrobního modulu (VM) s požadavky přílohy č.4 PPDS a Podmínek</a:t>
                      </a:r>
                      <a:br>
                        <a:rPr lang="cs-CZ" sz="1000" b="1" u="none" strike="noStrike" dirty="0">
                          <a:effectLst/>
                        </a:rPr>
                      </a:br>
                      <a:r>
                        <a:rPr lang="cs-CZ" sz="1000" b="1" u="none" strike="noStrike" dirty="0">
                          <a:effectLst/>
                        </a:rPr>
                        <a:t>pro posuzování připojení zařízení pro ukládání elektřiny.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000" b="0" u="none" strike="noStrike" dirty="0">
                          <a:effectLst/>
                        </a:rPr>
                        <a:t>U VM typu A1 a A2 instalační dokument a u VM B1, B2, C a D dokument ověření souladu</a:t>
                      </a:r>
                      <a:br>
                        <a:rPr lang="cs-CZ" sz="1000" b="0" u="none" strike="noStrike" dirty="0">
                          <a:effectLst/>
                        </a:rPr>
                      </a:br>
                      <a:r>
                        <a:rPr lang="cs-CZ" sz="1000" b="0" u="none" strike="noStrike" dirty="0">
                          <a:effectLst/>
                        </a:rPr>
                        <a:t>zařízení pro ukládaní elektřiny včetně požadovaných příloh především protokolů o provedených zkouškách a simulacích.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b"/>
                </a:tc>
                <a:extLst>
                  <a:ext uri="{0D108BD9-81ED-4DB2-BD59-A6C34878D82A}">
                    <a16:rowId xmlns:a16="http://schemas.microsoft.com/office/drawing/2014/main" val="38233276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000" b="1" u="none" strike="noStrike" dirty="0">
                          <a:effectLst/>
                        </a:rPr>
                        <a:t>Místní provozní předpisy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000" b="0" u="none" strike="noStrike" dirty="0">
                          <a:effectLst/>
                        </a:rPr>
                        <a:t>Pro výrobny 30 kW a více.</a:t>
                      </a:r>
                    </a:p>
                  </a:txBody>
                  <a:tcPr marL="5358" marR="5358" marT="5358" marB="0" anchor="b"/>
                </a:tc>
                <a:extLst>
                  <a:ext uri="{0D108BD9-81ED-4DB2-BD59-A6C34878D82A}">
                    <a16:rowId xmlns:a16="http://schemas.microsoft.com/office/drawing/2014/main" val="1489297094"/>
                  </a:ext>
                </a:extLst>
              </a:tr>
            </a:tbl>
          </a:graphicData>
        </a:graphic>
      </p:graphicFrame>
      <p:sp>
        <p:nvSpPr>
          <p:cNvPr id="7" name="Text 42">
            <a:extLst>
              <a:ext uri="{FF2B5EF4-FFF2-40B4-BE49-F238E27FC236}">
                <a16:creationId xmlns:a16="http://schemas.microsoft.com/office/drawing/2014/main" id="{1DA3B45A-33EF-FA06-CDAF-C97E713D31D9}"/>
              </a:ext>
            </a:extLst>
          </p:cNvPr>
          <p:cNvSpPr/>
          <p:nvPr/>
        </p:nvSpPr>
        <p:spPr>
          <a:xfrm>
            <a:off x="144937" y="2953111"/>
            <a:ext cx="2577031" cy="7335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cs-CZ" sz="113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Povinné přílohy pro UTP (EG.D)</a:t>
            </a:r>
            <a:endParaRPr lang="en-US" sz="1130" dirty="0"/>
          </a:p>
        </p:txBody>
      </p:sp>
    </p:spTree>
    <p:extLst>
      <p:ext uri="{BB962C8B-B14F-4D97-AF65-F5344CB8AC3E}">
        <p14:creationId xmlns:p14="http://schemas.microsoft.com/office/powerpoint/2010/main" val="4225207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1143D-2A27-FCF0-FB14-74DB8894F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760E655-7A34-316D-D3E6-BDBBCB3EB046}"/>
              </a:ext>
            </a:extLst>
          </p:cNvPr>
          <p:cNvSpPr/>
          <p:nvPr/>
        </p:nvSpPr>
        <p:spPr>
          <a:xfrm>
            <a:off x="201168" y="475488"/>
            <a:ext cx="11777472" cy="6163056"/>
          </a:xfrm>
          <a:prstGeom prst="round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pic>
        <p:nvPicPr>
          <p:cNvPr id="3" name="Image 0" descr="/mnt/data/upos_assets/photomate_logo.png">
            <a:extLst>
              <a:ext uri="{FF2B5EF4-FFF2-40B4-BE49-F238E27FC236}">
                <a16:creationId xmlns:a16="http://schemas.microsoft.com/office/drawing/2014/main" id="{0EE729C8-6685-FC24-DC7F-5CD6CDE11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09728"/>
            <a:ext cx="2057400" cy="59436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377F3FCB-AB94-61F1-B14B-02A8832EEF41}"/>
              </a:ext>
            </a:extLst>
          </p:cNvPr>
          <p:cNvSpPr/>
          <p:nvPr/>
        </p:nvSpPr>
        <p:spPr>
          <a:xfrm>
            <a:off x="9966960" y="24688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photomate.eu</a:t>
            </a:r>
            <a:endParaRPr lang="en-US" sz="8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CACB5BD-383B-EBAC-C99B-363A29DAC6A4}"/>
              </a:ext>
            </a:extLst>
          </p:cNvPr>
          <p:cNvSpPr/>
          <p:nvPr/>
        </p:nvSpPr>
        <p:spPr>
          <a:xfrm>
            <a:off x="2240280" y="685800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F8951D"/>
                </a:solidFill>
              </a:rPr>
              <a:t>Proces simulací a zkoušek od </a:t>
            </a:r>
            <a:r>
              <a:rPr lang="cs-CZ" sz="2200" b="1" dirty="0" err="1">
                <a:solidFill>
                  <a:srgbClr val="F8951D"/>
                </a:solidFill>
              </a:rPr>
              <a:t>Photomate</a:t>
            </a:r>
            <a:r>
              <a:rPr lang="cs-CZ" sz="2200" b="1" dirty="0">
                <a:solidFill>
                  <a:srgbClr val="F8951D"/>
                </a:solidFill>
              </a:rPr>
              <a:t> </a:t>
            </a:r>
            <a:endParaRPr lang="en-US" sz="2200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E22507D6-057E-BB50-6945-A4C9B742452C}"/>
              </a:ext>
            </a:extLst>
          </p:cNvPr>
          <p:cNvSpPr/>
          <p:nvPr/>
        </p:nvSpPr>
        <p:spPr>
          <a:xfrm>
            <a:off x="677339" y="1357884"/>
            <a:ext cx="10849356" cy="5116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710FD736-3046-F385-2E12-61681FFF5EF4}"/>
              </a:ext>
            </a:extLst>
          </p:cNvPr>
          <p:cNvSpPr/>
          <p:nvPr/>
        </p:nvSpPr>
        <p:spPr>
          <a:xfrm>
            <a:off x="914400" y="17190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15394441-C570-0218-86D3-78F4122B96E6}"/>
              </a:ext>
            </a:extLst>
          </p:cNvPr>
          <p:cNvSpPr/>
          <p:nvPr/>
        </p:nvSpPr>
        <p:spPr>
          <a:xfrm>
            <a:off x="1508760" y="1636776"/>
            <a:ext cx="881765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cs-CZ" sz="14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Simulace i praktické zkoušky během UPOS pro UTP jsou detailní a časově náročné</a:t>
            </a:r>
            <a:endParaRPr lang="en-US" sz="14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3FD697D9-83E0-2408-ECE1-2B2B4230813E}"/>
              </a:ext>
            </a:extLst>
          </p:cNvPr>
          <p:cNvSpPr/>
          <p:nvPr/>
        </p:nvSpPr>
        <p:spPr>
          <a:xfrm>
            <a:off x="6492240" y="17190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5525BFB6-7CF2-B898-B291-765EF0FCFADF}"/>
              </a:ext>
            </a:extLst>
          </p:cNvPr>
          <p:cNvSpPr/>
          <p:nvPr/>
        </p:nvSpPr>
        <p:spPr>
          <a:xfrm>
            <a:off x="7086600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BBF5659C-9572-FBB6-E834-38AA283F3ED3}"/>
              </a:ext>
            </a:extLst>
          </p:cNvPr>
          <p:cNvSpPr/>
          <p:nvPr/>
        </p:nvSpPr>
        <p:spPr>
          <a:xfrm>
            <a:off x="914400" y="386791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AAA01A9D-F560-AF3E-DC94-7758EBA49363}"/>
              </a:ext>
            </a:extLst>
          </p:cNvPr>
          <p:cNvSpPr/>
          <p:nvPr/>
        </p:nvSpPr>
        <p:spPr>
          <a:xfrm>
            <a:off x="1508760" y="378561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976D3CE6-F1BF-6B7D-DA59-41E118E81976}"/>
              </a:ext>
            </a:extLst>
          </p:cNvPr>
          <p:cNvSpPr/>
          <p:nvPr/>
        </p:nvSpPr>
        <p:spPr>
          <a:xfrm>
            <a:off x="6492240" y="386791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EB49D2B6-6F36-7A2D-752A-91FCF2F7B980}"/>
              </a:ext>
            </a:extLst>
          </p:cNvPr>
          <p:cNvSpPr/>
          <p:nvPr/>
        </p:nvSpPr>
        <p:spPr>
          <a:xfrm>
            <a:off x="7086600" y="378561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BC4F44A5-B933-4F41-D6E5-6D20D347EAE0}"/>
              </a:ext>
            </a:extLst>
          </p:cNvPr>
          <p:cNvSpPr/>
          <p:nvPr/>
        </p:nvSpPr>
        <p:spPr>
          <a:xfrm>
            <a:off x="7086600" y="4224528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120" dirty="0"/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81A22EF2-D60D-FC78-7EA0-7A9F3382A3B9}"/>
              </a:ext>
            </a:extLst>
          </p:cNvPr>
          <p:cNvSpPr/>
          <p:nvPr/>
        </p:nvSpPr>
        <p:spPr>
          <a:xfrm>
            <a:off x="6555302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32" name="Text 7">
            <a:extLst>
              <a:ext uri="{FF2B5EF4-FFF2-40B4-BE49-F238E27FC236}">
                <a16:creationId xmlns:a16="http://schemas.microsoft.com/office/drawing/2014/main" id="{63D8AC79-BA1D-8409-7B53-23CEC91EA46E}"/>
              </a:ext>
            </a:extLst>
          </p:cNvPr>
          <p:cNvSpPr/>
          <p:nvPr/>
        </p:nvSpPr>
        <p:spPr>
          <a:xfrm>
            <a:off x="1897117" y="2075688"/>
            <a:ext cx="9179157" cy="4135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Co je zapotřebí pro správné provedení simulací a zkoušek?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Vyplněné technické podklady ohledně výrobny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Jednopólové schéma výrobny (délky, typy kabeláží atd.)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Technické listy (transformátor, atd.)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Matematické modely střídačů (pokud se nejedná o Huawei technologii)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Součinnost s PDS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Smlouvu o připojení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Simulace: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Provádíme do 21 dní (jsme schopni i do 7-14 dní pokud máme veškeré podklady)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Simulace je možné dělat celoročně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DIgSILENT</a:t>
            </a: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cs-CZ" sz="1400" dirty="0" err="1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PowerFactory</a:t>
            </a: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 - software</a:t>
            </a:r>
          </a:p>
          <a:p>
            <a:pPr marL="0" indent="0" algn="l">
              <a:buNone/>
            </a:pP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en-US" sz="112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5B69455-E5C6-D83C-8B10-9B0F82B66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6164" y="1514427"/>
            <a:ext cx="2095605" cy="1699943"/>
          </a:xfrm>
          <a:prstGeom prst="rect">
            <a:avLst/>
          </a:prstGeom>
        </p:spPr>
      </p:pic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A786D16-65A1-1F8B-380D-5A799E3FD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168567"/>
              </p:ext>
            </p:extLst>
          </p:nvPr>
        </p:nvGraphicFramePr>
        <p:xfrm>
          <a:off x="9485236" y="3310529"/>
          <a:ext cx="1612900" cy="2835599"/>
        </p:xfrm>
        <a:graphic>
          <a:graphicData uri="http://schemas.openxmlformats.org/drawingml/2006/table">
            <a:tbl>
              <a:tblPr/>
              <a:tblGrid>
                <a:gridCol w="1612900">
                  <a:extLst>
                    <a:ext uri="{9D8B030D-6E8A-4147-A177-3AD203B41FA5}">
                      <a16:colId xmlns:a16="http://schemas.microsoft.com/office/drawing/2014/main" val="901810285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SUN2000-12-25KTL-M5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610301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SUN2000-30KTL-M3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730094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SUN2000-36KTL-M3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14905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SUN2000-40KTL-M3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659195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SUN2000-50KTL-M3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98904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SUN2000-100KTL-M2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21952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SUN2000-115KTL-M2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673521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SUN2000-150KTL-MG0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319007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SUN2000-215KTL-H0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50589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SUN2000-215KTL-H3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840738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SUN2000-330KTL-H1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52721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LUNA2000-200KTL-H1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249370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LUNA2000-213KTL-H1</a:t>
                      </a:r>
                    </a:p>
                  </a:txBody>
                  <a:tcPr marL="4763" marR="4763" marT="47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2480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2497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5B90F-41F1-49F3-24C9-42CC4FA80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004FD37-02E9-D8B4-98EA-2C72A669D053}"/>
              </a:ext>
            </a:extLst>
          </p:cNvPr>
          <p:cNvSpPr/>
          <p:nvPr/>
        </p:nvSpPr>
        <p:spPr>
          <a:xfrm>
            <a:off x="201168" y="475488"/>
            <a:ext cx="11777472" cy="6163056"/>
          </a:xfrm>
          <a:prstGeom prst="round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pic>
        <p:nvPicPr>
          <p:cNvPr id="3" name="Image 0" descr="/mnt/data/upos_assets/photomate_logo.png">
            <a:extLst>
              <a:ext uri="{FF2B5EF4-FFF2-40B4-BE49-F238E27FC236}">
                <a16:creationId xmlns:a16="http://schemas.microsoft.com/office/drawing/2014/main" id="{203A6702-8364-6F9C-2969-39E874EEF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09728"/>
            <a:ext cx="2057400" cy="59436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474C3DF6-4EA0-2522-499F-0B470346E4D8}"/>
              </a:ext>
            </a:extLst>
          </p:cNvPr>
          <p:cNvSpPr/>
          <p:nvPr/>
        </p:nvSpPr>
        <p:spPr>
          <a:xfrm>
            <a:off x="9966960" y="24688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photomate.eu</a:t>
            </a:r>
            <a:endParaRPr lang="en-US" sz="8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D11A00E-74E1-7DF3-F498-9F313D1DC740}"/>
              </a:ext>
            </a:extLst>
          </p:cNvPr>
          <p:cNvSpPr/>
          <p:nvPr/>
        </p:nvSpPr>
        <p:spPr>
          <a:xfrm>
            <a:off x="2240280" y="685800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F8951D"/>
                </a:solidFill>
              </a:rPr>
              <a:t>Proces simulací a zkoušek od </a:t>
            </a:r>
            <a:r>
              <a:rPr lang="cs-CZ" sz="2200" b="1" dirty="0" err="1">
                <a:solidFill>
                  <a:srgbClr val="F8951D"/>
                </a:solidFill>
              </a:rPr>
              <a:t>Photomate</a:t>
            </a:r>
            <a:r>
              <a:rPr lang="cs-CZ" sz="2200" b="1" dirty="0">
                <a:solidFill>
                  <a:srgbClr val="F8951D"/>
                </a:solidFill>
              </a:rPr>
              <a:t> </a:t>
            </a:r>
            <a:endParaRPr lang="en-US" sz="2200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1417DE3C-B45A-131F-3C50-15A159EDA891}"/>
              </a:ext>
            </a:extLst>
          </p:cNvPr>
          <p:cNvSpPr/>
          <p:nvPr/>
        </p:nvSpPr>
        <p:spPr>
          <a:xfrm>
            <a:off x="677339" y="1357884"/>
            <a:ext cx="10849356" cy="5116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E81FEE7-BC3D-F058-7CF3-0B991BEE1137}"/>
              </a:ext>
            </a:extLst>
          </p:cNvPr>
          <p:cNvSpPr/>
          <p:nvPr/>
        </p:nvSpPr>
        <p:spPr>
          <a:xfrm>
            <a:off x="914400" y="17190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E77D10B1-012A-A5D0-DB70-3AE901493C48}"/>
              </a:ext>
            </a:extLst>
          </p:cNvPr>
          <p:cNvSpPr/>
          <p:nvPr/>
        </p:nvSpPr>
        <p:spPr>
          <a:xfrm>
            <a:off x="1508760" y="1636776"/>
            <a:ext cx="881765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cs-CZ" sz="14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Příklady simulací:</a:t>
            </a:r>
            <a:endParaRPr lang="en-US" sz="14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DB5C831E-1EBD-9476-3E2C-BEDED3C099B6}"/>
              </a:ext>
            </a:extLst>
          </p:cNvPr>
          <p:cNvSpPr/>
          <p:nvPr/>
        </p:nvSpPr>
        <p:spPr>
          <a:xfrm>
            <a:off x="6492240" y="17190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9CD3BDF4-B88B-B36C-6D04-6CE7CAA38978}"/>
              </a:ext>
            </a:extLst>
          </p:cNvPr>
          <p:cNvSpPr/>
          <p:nvPr/>
        </p:nvSpPr>
        <p:spPr>
          <a:xfrm>
            <a:off x="7086600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DCEC5D4A-F94D-762E-BA95-147B47F9A7AA}"/>
              </a:ext>
            </a:extLst>
          </p:cNvPr>
          <p:cNvSpPr/>
          <p:nvPr/>
        </p:nvSpPr>
        <p:spPr>
          <a:xfrm>
            <a:off x="914400" y="386791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E9F64383-6D7B-9904-EF61-43AE5854451B}"/>
              </a:ext>
            </a:extLst>
          </p:cNvPr>
          <p:cNvSpPr/>
          <p:nvPr/>
        </p:nvSpPr>
        <p:spPr>
          <a:xfrm>
            <a:off x="1508760" y="378561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4E750D67-6E0A-0576-CF9D-778711881353}"/>
              </a:ext>
            </a:extLst>
          </p:cNvPr>
          <p:cNvSpPr/>
          <p:nvPr/>
        </p:nvSpPr>
        <p:spPr>
          <a:xfrm>
            <a:off x="6492240" y="386791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2B432266-F5CD-4143-812B-0849DC67F071}"/>
              </a:ext>
            </a:extLst>
          </p:cNvPr>
          <p:cNvSpPr/>
          <p:nvPr/>
        </p:nvSpPr>
        <p:spPr>
          <a:xfrm>
            <a:off x="7086600" y="378561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7C25F02B-4102-05C0-616C-AB5FF87624FB}"/>
              </a:ext>
            </a:extLst>
          </p:cNvPr>
          <p:cNvSpPr/>
          <p:nvPr/>
        </p:nvSpPr>
        <p:spPr>
          <a:xfrm>
            <a:off x="7086600" y="4224528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120" dirty="0"/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6BA68FD0-10B6-DBA2-B684-12B1C4328037}"/>
              </a:ext>
            </a:extLst>
          </p:cNvPr>
          <p:cNvSpPr/>
          <p:nvPr/>
        </p:nvSpPr>
        <p:spPr>
          <a:xfrm>
            <a:off x="6555302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32" name="Text 7">
            <a:extLst>
              <a:ext uri="{FF2B5EF4-FFF2-40B4-BE49-F238E27FC236}">
                <a16:creationId xmlns:a16="http://schemas.microsoft.com/office/drawing/2014/main" id="{5A08850B-E12D-A2D5-AF97-68AE957B6B70}"/>
              </a:ext>
            </a:extLst>
          </p:cNvPr>
          <p:cNvSpPr/>
          <p:nvPr/>
        </p:nvSpPr>
        <p:spPr>
          <a:xfrm>
            <a:off x="1897117" y="2075688"/>
            <a:ext cx="9179157" cy="4135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50000"/>
              </a:lnSpc>
            </a:pP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en-US" sz="1120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2E23ABF3-3D5E-D58D-D7D5-CA7DCF149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098" y="2318004"/>
            <a:ext cx="4458322" cy="372479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AF8D21A-DEC5-2FC0-5772-BEE912A7D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439" y="2484335"/>
            <a:ext cx="2544376" cy="1324141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D074E5C7-EBED-F7A3-04F0-822A8E1B8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4960" y="3959352"/>
            <a:ext cx="5969876" cy="199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17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31BC-5712-0B4B-C9E6-DF2947B04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201BD1E-34A4-8FDA-3193-DD8C0625544B}"/>
              </a:ext>
            </a:extLst>
          </p:cNvPr>
          <p:cNvSpPr/>
          <p:nvPr/>
        </p:nvSpPr>
        <p:spPr>
          <a:xfrm>
            <a:off x="201168" y="475488"/>
            <a:ext cx="11777472" cy="6163056"/>
          </a:xfrm>
          <a:prstGeom prst="round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pic>
        <p:nvPicPr>
          <p:cNvPr id="3" name="Image 0" descr="/mnt/data/upos_assets/photomate_logo.png">
            <a:extLst>
              <a:ext uri="{FF2B5EF4-FFF2-40B4-BE49-F238E27FC236}">
                <a16:creationId xmlns:a16="http://schemas.microsoft.com/office/drawing/2014/main" id="{81807456-ACBB-9113-3B99-EC6E5BE18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09728"/>
            <a:ext cx="2057400" cy="59436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A7F407B7-C5A1-5B81-B5A9-3072C2A245B3}"/>
              </a:ext>
            </a:extLst>
          </p:cNvPr>
          <p:cNvSpPr/>
          <p:nvPr/>
        </p:nvSpPr>
        <p:spPr>
          <a:xfrm>
            <a:off x="9966960" y="24688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photomate.eu</a:t>
            </a:r>
            <a:endParaRPr lang="en-US" sz="8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0894DB7C-39AB-F574-F231-61B17D1FF8A0}"/>
              </a:ext>
            </a:extLst>
          </p:cNvPr>
          <p:cNvSpPr/>
          <p:nvPr/>
        </p:nvSpPr>
        <p:spPr>
          <a:xfrm>
            <a:off x="2240280" y="685800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F8951D"/>
                </a:solidFill>
              </a:rPr>
              <a:t>Proces simulací a zkoušek od </a:t>
            </a:r>
            <a:r>
              <a:rPr lang="cs-CZ" sz="2200" b="1" dirty="0" err="1">
                <a:solidFill>
                  <a:srgbClr val="F8951D"/>
                </a:solidFill>
              </a:rPr>
              <a:t>Photomate</a:t>
            </a:r>
            <a:r>
              <a:rPr lang="cs-CZ" sz="2200" b="1" dirty="0">
                <a:solidFill>
                  <a:srgbClr val="F8951D"/>
                </a:solidFill>
              </a:rPr>
              <a:t> </a:t>
            </a:r>
            <a:endParaRPr lang="en-US" sz="2200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17F34DF7-95B6-331D-DA10-AA67B6D065C4}"/>
              </a:ext>
            </a:extLst>
          </p:cNvPr>
          <p:cNvSpPr/>
          <p:nvPr/>
        </p:nvSpPr>
        <p:spPr>
          <a:xfrm>
            <a:off x="677339" y="1357884"/>
            <a:ext cx="10849356" cy="5116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C2E1430-73FB-FAA1-2664-CE47C188B4DE}"/>
              </a:ext>
            </a:extLst>
          </p:cNvPr>
          <p:cNvSpPr/>
          <p:nvPr/>
        </p:nvSpPr>
        <p:spPr>
          <a:xfrm>
            <a:off x="914400" y="17190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478DB380-4337-245F-013A-55AF5C8D3013}"/>
              </a:ext>
            </a:extLst>
          </p:cNvPr>
          <p:cNvSpPr/>
          <p:nvPr/>
        </p:nvSpPr>
        <p:spPr>
          <a:xfrm>
            <a:off x="1508760" y="1636776"/>
            <a:ext cx="881765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9FF4EC69-9D88-CDB2-B408-7F440287DB32}"/>
              </a:ext>
            </a:extLst>
          </p:cNvPr>
          <p:cNvSpPr/>
          <p:nvPr/>
        </p:nvSpPr>
        <p:spPr>
          <a:xfrm>
            <a:off x="6492240" y="17190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EECAE9B9-4A90-3BD3-F913-81FACCA6E5A7}"/>
              </a:ext>
            </a:extLst>
          </p:cNvPr>
          <p:cNvSpPr/>
          <p:nvPr/>
        </p:nvSpPr>
        <p:spPr>
          <a:xfrm>
            <a:off x="7086600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C52D0F53-640B-BD1A-8070-0513C6C96465}"/>
              </a:ext>
            </a:extLst>
          </p:cNvPr>
          <p:cNvSpPr/>
          <p:nvPr/>
        </p:nvSpPr>
        <p:spPr>
          <a:xfrm>
            <a:off x="914400" y="386791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0C8A7E62-0475-DA82-2378-3B40012BC9F8}"/>
              </a:ext>
            </a:extLst>
          </p:cNvPr>
          <p:cNvSpPr/>
          <p:nvPr/>
        </p:nvSpPr>
        <p:spPr>
          <a:xfrm>
            <a:off x="1508760" y="378561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5BB96A4E-94A1-EDE2-E8AE-CD74210AD582}"/>
              </a:ext>
            </a:extLst>
          </p:cNvPr>
          <p:cNvSpPr/>
          <p:nvPr/>
        </p:nvSpPr>
        <p:spPr>
          <a:xfrm>
            <a:off x="6492240" y="386791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7B6F8CBC-A396-E8D3-D6E4-3B916D183D75}"/>
              </a:ext>
            </a:extLst>
          </p:cNvPr>
          <p:cNvSpPr/>
          <p:nvPr/>
        </p:nvSpPr>
        <p:spPr>
          <a:xfrm>
            <a:off x="7086600" y="378561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9D30A2AD-147A-4DDF-F81D-F6F3EEE3FB87}"/>
              </a:ext>
            </a:extLst>
          </p:cNvPr>
          <p:cNvSpPr/>
          <p:nvPr/>
        </p:nvSpPr>
        <p:spPr>
          <a:xfrm>
            <a:off x="7086600" y="4224528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120" dirty="0"/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1D6DF335-2C7F-5A73-4A8F-89B3848EE1E3}"/>
              </a:ext>
            </a:extLst>
          </p:cNvPr>
          <p:cNvSpPr/>
          <p:nvPr/>
        </p:nvSpPr>
        <p:spPr>
          <a:xfrm>
            <a:off x="6555302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32" name="Text 7">
            <a:extLst>
              <a:ext uri="{FF2B5EF4-FFF2-40B4-BE49-F238E27FC236}">
                <a16:creationId xmlns:a16="http://schemas.microsoft.com/office/drawing/2014/main" id="{92D5B2C6-EB9E-BDCA-333C-B2628AE680FC}"/>
              </a:ext>
            </a:extLst>
          </p:cNvPr>
          <p:cNvSpPr/>
          <p:nvPr/>
        </p:nvSpPr>
        <p:spPr>
          <a:xfrm>
            <a:off x="1865586" y="1636776"/>
            <a:ext cx="9179157" cy="4135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Zkoušky UTP v místě instalace: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Zapotřebí součinnost s místním technikem a technikem zodpovědného za RTU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Pro FVE se jedná o sezonní charakter (květen až říjen), jelikož je zapotřebí minimálně 60% slunečního osvitu / výkonu – závislé na počasí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Zkoušky trvají 1-3 dny, záleží na složitosti instalace (počet rozpadových míst)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Testujeme reálné reakce, parametry činného, jalového výkonu a nastavení ochran</a:t>
            </a:r>
          </a:p>
          <a:p>
            <a:pPr>
              <a:lnSpc>
                <a:spcPct val="150000"/>
              </a:lnSpc>
            </a:pP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lvl="1">
              <a:lnSpc>
                <a:spcPct val="150000"/>
              </a:lnSpc>
            </a:pP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lvl="1">
              <a:lnSpc>
                <a:spcPct val="150000"/>
              </a:lnSpc>
            </a:pP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en-US" sz="112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F765C4E-34D5-C32E-DB85-ED7A7D4C8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129" y="4122476"/>
            <a:ext cx="3217644" cy="201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BCEA466-431A-93DE-517E-90BE7ED674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3493" y="3647398"/>
            <a:ext cx="4385021" cy="273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03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extract_template/pptx/ppt/media/image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566928"/>
            <a:ext cx="5212080" cy="5724144"/>
          </a:xfrm>
          <a:prstGeom prst="rect">
            <a:avLst/>
          </a:prstGeom>
        </p:spPr>
      </p:pic>
      <p:pic>
        <p:nvPicPr>
          <p:cNvPr id="3" name="Image 1" descr="/mnt/data/upos_assets/photomate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" y="109728"/>
            <a:ext cx="2057400" cy="59436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921240" y="438912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11111"/>
                </a:solidFill>
              </a:rPr>
              <a:t>photomate.eu</a:t>
            </a:r>
            <a:endParaRPr lang="en-US" sz="900" dirty="0"/>
          </a:p>
        </p:txBody>
      </p:sp>
      <p:sp>
        <p:nvSpPr>
          <p:cNvPr id="5" name="Text 1"/>
          <p:cNvSpPr/>
          <p:nvPr/>
        </p:nvSpPr>
        <p:spPr>
          <a:xfrm>
            <a:off x="5806440" y="1234440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11111"/>
                </a:solidFill>
              </a:rPr>
              <a:t>Děkuji za pozornost</a:t>
            </a:r>
            <a:endParaRPr lang="en-US" sz="2800" dirty="0"/>
          </a:p>
        </p:txBody>
      </p:sp>
      <p:sp>
        <p:nvSpPr>
          <p:cNvPr id="6" name="Shape 2"/>
          <p:cNvSpPr/>
          <p:nvPr/>
        </p:nvSpPr>
        <p:spPr>
          <a:xfrm>
            <a:off x="5806440" y="1874520"/>
            <a:ext cx="4480560" cy="0"/>
          </a:xfrm>
          <a:prstGeom prst="line">
            <a:avLst/>
          </a:prstGeom>
          <a:noFill/>
          <a:ln w="38100">
            <a:solidFill>
              <a:srgbClr val="F8951D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3"/>
          <p:cNvSpPr/>
          <p:nvPr/>
        </p:nvSpPr>
        <p:spPr>
          <a:xfrm>
            <a:off x="5806440" y="214884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806440" y="2066544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r>
              <a:rPr lang="cs-CZ" sz="1600" dirty="0">
                <a:hlinkClick r:id="rId5"/>
              </a:rPr>
              <a:t>UTP - měření a simulace | </a:t>
            </a:r>
            <a:r>
              <a:rPr lang="cs-CZ" sz="1600" dirty="0" err="1">
                <a:hlinkClick r:id="rId5"/>
              </a:rPr>
              <a:t>Photomate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6080760" y="3584448"/>
            <a:ext cx="5074920" cy="1143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buNone/>
            </a:pPr>
            <a:endParaRPr lang="en-US" sz="830" dirty="0"/>
          </a:p>
        </p:txBody>
      </p:sp>
      <p:sp>
        <p:nvSpPr>
          <p:cNvPr id="11" name="Text 7"/>
          <p:cNvSpPr/>
          <p:nvPr/>
        </p:nvSpPr>
        <p:spPr>
          <a:xfrm>
            <a:off x="6080760" y="507492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750" dirty="0"/>
          </a:p>
        </p:txBody>
      </p:sp>
      <p:sp>
        <p:nvSpPr>
          <p:cNvPr id="12" name="Text 8"/>
          <p:cNvSpPr/>
          <p:nvPr/>
        </p:nvSpPr>
        <p:spPr>
          <a:xfrm>
            <a:off x="566928" y="592531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b="1" dirty="0">
                <a:solidFill>
                  <a:srgbClr val="FFFFFF"/>
                </a:solidFill>
              </a:rPr>
              <a:t>YOUR PARTNER IN INVERTERS, BESS, EMS, ANALYSIS, EV CHARGING AND HEAT PUMPS</a:t>
            </a:r>
            <a:endParaRPr lang="en-US" sz="760" dirty="0"/>
          </a:p>
        </p:txBody>
      </p:sp>
      <p:graphicFrame>
        <p:nvGraphicFramePr>
          <p:cNvPr id="15" name="Tabulka 14">
            <a:extLst>
              <a:ext uri="{FF2B5EF4-FFF2-40B4-BE49-F238E27FC236}">
                <a16:creationId xmlns:a16="http://schemas.microsoft.com/office/drawing/2014/main" id="{B63E66DC-A7E7-8448-C9C2-3B7465C5E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599633"/>
              </p:ext>
            </p:extLst>
          </p:nvPr>
        </p:nvGraphicFramePr>
        <p:xfrm>
          <a:off x="5996338" y="6148885"/>
          <a:ext cx="3813402" cy="365760"/>
        </p:xfrm>
        <a:graphic>
          <a:graphicData uri="http://schemas.openxmlformats.org/drawingml/2006/table">
            <a:tbl>
              <a:tblPr/>
              <a:tblGrid>
                <a:gridCol w="138669">
                  <a:extLst>
                    <a:ext uri="{9D8B030D-6E8A-4147-A177-3AD203B41FA5}">
                      <a16:colId xmlns:a16="http://schemas.microsoft.com/office/drawing/2014/main" val="1170205389"/>
                    </a:ext>
                  </a:extLst>
                </a:gridCol>
                <a:gridCol w="3674733">
                  <a:extLst>
                    <a:ext uri="{9D8B030D-6E8A-4147-A177-3AD203B41FA5}">
                      <a16:colId xmlns:a16="http://schemas.microsoft.com/office/drawing/2014/main" val="19999739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cs-CZ" sz="12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cs-CZ" sz="12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6" tooltip="mailto:ondrej.vachutka@photomate.eu"/>
                        </a:rPr>
                        <a:t>ondrej.vachutka@photomate.eu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0008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cs-CZ" sz="12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+420 720 825 585</a:t>
                      </a:r>
                    </a:p>
                  </a:txBody>
                  <a:tcPr marL="47625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840104"/>
                  </a:ext>
                </a:extLst>
              </a:tr>
            </a:tbl>
          </a:graphicData>
        </a:graphic>
      </p:graphicFrame>
      <p:pic>
        <p:nvPicPr>
          <p:cNvPr id="1028" name="Picture 4" descr="email">
            <a:extLst>
              <a:ext uri="{FF2B5EF4-FFF2-40B4-BE49-F238E27FC236}">
                <a16:creationId xmlns:a16="http://schemas.microsoft.com/office/drawing/2014/main" id="{D100F913-A6CE-A92F-01E5-49C5399BA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665" y="6145402"/>
            <a:ext cx="249604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phone">
            <a:extLst>
              <a:ext uri="{FF2B5EF4-FFF2-40B4-BE49-F238E27FC236}">
                <a16:creationId xmlns:a16="http://schemas.microsoft.com/office/drawing/2014/main" id="{1957D3D9-8BF0-CDBD-249E-56D4564B3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665" y="6342399"/>
            <a:ext cx="249604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333F2C6E-E670-44D3-62D8-926CB42450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507" y="2304288"/>
            <a:ext cx="4625993" cy="37163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B16A7-5BEC-7CF9-F702-2340A4121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41DD9E1-0018-82CA-718F-BB5041D7A2A3}"/>
              </a:ext>
            </a:extLst>
          </p:cNvPr>
          <p:cNvSpPr/>
          <p:nvPr/>
        </p:nvSpPr>
        <p:spPr>
          <a:xfrm>
            <a:off x="201168" y="475488"/>
            <a:ext cx="11777472" cy="6163056"/>
          </a:xfrm>
          <a:prstGeom prst="round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pic>
        <p:nvPicPr>
          <p:cNvPr id="3" name="Image 0" descr="/mnt/data/upos_assets/photomate_logo.png">
            <a:extLst>
              <a:ext uri="{FF2B5EF4-FFF2-40B4-BE49-F238E27FC236}">
                <a16:creationId xmlns:a16="http://schemas.microsoft.com/office/drawing/2014/main" id="{14E0E9F9-E0B1-FC12-EF04-7FD1D1129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09728"/>
            <a:ext cx="2057400" cy="59436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0F211BA5-1098-F656-9C1B-DA8C08B92850}"/>
              </a:ext>
            </a:extLst>
          </p:cNvPr>
          <p:cNvSpPr/>
          <p:nvPr/>
        </p:nvSpPr>
        <p:spPr>
          <a:xfrm>
            <a:off x="9966960" y="24688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photomate.eu</a:t>
            </a:r>
            <a:endParaRPr lang="en-US" sz="8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526C029-8780-467D-F931-F1CD67A168C0}"/>
              </a:ext>
            </a:extLst>
          </p:cNvPr>
          <p:cNvSpPr/>
          <p:nvPr/>
        </p:nvSpPr>
        <p:spPr>
          <a:xfrm>
            <a:off x="2240280" y="685800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F8951D"/>
                </a:solidFill>
              </a:rPr>
              <a:t>Network </a:t>
            </a:r>
            <a:r>
              <a:rPr lang="cs-CZ" sz="2200" b="1" dirty="0" err="1">
                <a:solidFill>
                  <a:srgbClr val="F8951D"/>
                </a:solidFill>
              </a:rPr>
              <a:t>Codes</a:t>
            </a:r>
            <a:endParaRPr lang="en-US" sz="2200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7848706A-F2AC-51A9-5FF0-65B444C67AD9}"/>
              </a:ext>
            </a:extLst>
          </p:cNvPr>
          <p:cNvSpPr/>
          <p:nvPr/>
        </p:nvSpPr>
        <p:spPr>
          <a:xfrm>
            <a:off x="665226" y="1357884"/>
            <a:ext cx="10849356" cy="5116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BA39D315-352B-8D30-A4AD-B945B6CCDCE7}"/>
              </a:ext>
            </a:extLst>
          </p:cNvPr>
          <p:cNvSpPr/>
          <p:nvPr/>
        </p:nvSpPr>
        <p:spPr>
          <a:xfrm>
            <a:off x="914400" y="17190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390335EB-51E1-9A5C-6849-A1671AA88C67}"/>
              </a:ext>
            </a:extLst>
          </p:cNvPr>
          <p:cNvSpPr/>
          <p:nvPr/>
        </p:nvSpPr>
        <p:spPr>
          <a:xfrm>
            <a:off x="1508760" y="1636776"/>
            <a:ext cx="9322526" cy="4817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cs-CZ" sz="1400" dirty="0"/>
              <a:t>Evropské státy už nejsou oddělené ostrovy — elektřina běžně teče přes hranice a celá evropská síť je propojená.</a:t>
            </a:r>
          </a:p>
          <a:p>
            <a:r>
              <a:rPr lang="cs-CZ" sz="1400" dirty="0"/>
              <a:t>Proto potřebovala pravidla:</a:t>
            </a:r>
            <a:endParaRPr lang="en-US" sz="14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52A61128-E5B8-9925-3C8E-F1DE4E6F54CC}"/>
              </a:ext>
            </a:extLst>
          </p:cNvPr>
          <p:cNvSpPr/>
          <p:nvPr/>
        </p:nvSpPr>
        <p:spPr>
          <a:xfrm>
            <a:off x="6492240" y="17190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620C98A8-B920-3749-E2BB-F1DB589504EE}"/>
              </a:ext>
            </a:extLst>
          </p:cNvPr>
          <p:cNvSpPr/>
          <p:nvPr/>
        </p:nvSpPr>
        <p:spPr>
          <a:xfrm>
            <a:off x="7086600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4B285AC7-09EB-B762-5FA1-7BAC3FD06008}"/>
              </a:ext>
            </a:extLst>
          </p:cNvPr>
          <p:cNvSpPr/>
          <p:nvPr/>
        </p:nvSpPr>
        <p:spPr>
          <a:xfrm>
            <a:off x="914400" y="386791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3D6597A4-1AA2-87F1-C451-59F193B17032}"/>
              </a:ext>
            </a:extLst>
          </p:cNvPr>
          <p:cNvSpPr/>
          <p:nvPr/>
        </p:nvSpPr>
        <p:spPr>
          <a:xfrm>
            <a:off x="1508760" y="378561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A30FD418-A17D-1CAD-8601-DDFFB9CC97A6}"/>
              </a:ext>
            </a:extLst>
          </p:cNvPr>
          <p:cNvSpPr/>
          <p:nvPr/>
        </p:nvSpPr>
        <p:spPr>
          <a:xfrm>
            <a:off x="6492240" y="386791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2A818090-124E-13E7-7ED5-EFD74ADEBB02}"/>
              </a:ext>
            </a:extLst>
          </p:cNvPr>
          <p:cNvSpPr/>
          <p:nvPr/>
        </p:nvSpPr>
        <p:spPr>
          <a:xfrm>
            <a:off x="7086600" y="378561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F30E0EB7-B22A-36A6-DF2C-E9FD54467797}"/>
              </a:ext>
            </a:extLst>
          </p:cNvPr>
          <p:cNvSpPr/>
          <p:nvPr/>
        </p:nvSpPr>
        <p:spPr>
          <a:xfrm>
            <a:off x="7086600" y="4224528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120" dirty="0"/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9CBFB0C0-71AF-6151-DE19-0CDBB5A536F4}"/>
              </a:ext>
            </a:extLst>
          </p:cNvPr>
          <p:cNvSpPr/>
          <p:nvPr/>
        </p:nvSpPr>
        <p:spPr>
          <a:xfrm>
            <a:off x="6555302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32" name="Text 7">
            <a:extLst>
              <a:ext uri="{FF2B5EF4-FFF2-40B4-BE49-F238E27FC236}">
                <a16:creationId xmlns:a16="http://schemas.microsoft.com/office/drawing/2014/main" id="{FC880581-3C43-7F7D-589D-8016A207FDD7}"/>
              </a:ext>
            </a:extLst>
          </p:cNvPr>
          <p:cNvSpPr/>
          <p:nvPr/>
        </p:nvSpPr>
        <p:spPr>
          <a:xfrm>
            <a:off x="2212848" y="2118562"/>
            <a:ext cx="9179157" cy="4135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Sjednotit technická pravidla všech členských států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Podobné chování výroben v celé Evropě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Zajistit stabilitu a bezpečnost sítě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Umožnit přeshraniční obchod s elektřinou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Zvládnout nástup OZE</a:t>
            </a: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en-US" sz="1120" dirty="0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5028298E-7E6E-8E29-1E1F-2FC06DBDEFF0}"/>
              </a:ext>
            </a:extLst>
          </p:cNvPr>
          <p:cNvSpPr/>
          <p:nvPr/>
        </p:nvSpPr>
        <p:spPr>
          <a:xfrm>
            <a:off x="1508759" y="3833272"/>
            <a:ext cx="5224377" cy="26378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cs-CZ" sz="1400" dirty="0"/>
              <a:t>Proto vznikla potřeba společných technických a tržních pravidel napříč propojenými státy - Network </a:t>
            </a:r>
            <a:r>
              <a:rPr lang="cs-CZ" sz="1400" dirty="0" err="1"/>
              <a:t>Codes</a:t>
            </a:r>
            <a:r>
              <a:rPr lang="cs-CZ" sz="1400" dirty="0"/>
              <a:t>. Jsou to evropská pravidla pro fungování elektrizační soustavy. </a:t>
            </a:r>
          </a:p>
          <a:p>
            <a:endParaRPr lang="cs-CZ" sz="1400" dirty="0"/>
          </a:p>
          <a:p>
            <a:r>
              <a:rPr lang="cs-CZ" sz="1400" dirty="0"/>
              <a:t>Platí v celé EU a členské státy je implementují do svých národních pravidel.</a:t>
            </a:r>
          </a:p>
          <a:p>
            <a:endParaRPr lang="cs-CZ" sz="1400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629C9A88-5128-8EE1-BBD7-1B4282E4A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137" y="2148534"/>
            <a:ext cx="4704588" cy="3136392"/>
          </a:xfrm>
          <a:prstGeom prst="rect">
            <a:avLst/>
          </a:prstGeom>
        </p:spPr>
      </p:pic>
      <p:sp>
        <p:nvSpPr>
          <p:cNvPr id="20" name="Text 6">
            <a:extLst>
              <a:ext uri="{FF2B5EF4-FFF2-40B4-BE49-F238E27FC236}">
                <a16:creationId xmlns:a16="http://schemas.microsoft.com/office/drawing/2014/main" id="{301D6DC9-D239-9507-6E55-B1E2A08D6D90}"/>
              </a:ext>
            </a:extLst>
          </p:cNvPr>
          <p:cNvSpPr/>
          <p:nvPr/>
        </p:nvSpPr>
        <p:spPr>
          <a:xfrm>
            <a:off x="1508760" y="5284926"/>
            <a:ext cx="9784080" cy="119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endParaRPr lang="cs-CZ" sz="1400" dirty="0"/>
          </a:p>
          <a:p>
            <a:r>
              <a:rPr lang="cs-CZ" sz="1400" dirty="0"/>
              <a:t>Network </a:t>
            </a:r>
            <a:r>
              <a:rPr lang="cs-CZ" sz="1400" dirty="0" err="1"/>
              <a:t>Codes</a:t>
            </a:r>
            <a:r>
              <a:rPr lang="cs-CZ" sz="1400" dirty="0"/>
              <a:t> = celý balíček evropských technických pravidel pro energetiku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 err="1"/>
              <a:t>RfG</a:t>
            </a:r>
            <a:r>
              <a:rPr lang="cs-CZ" sz="1400" dirty="0"/>
              <a:t> (</a:t>
            </a:r>
            <a:r>
              <a:rPr lang="cs-CZ" sz="1400" dirty="0" err="1"/>
              <a:t>Requirements</a:t>
            </a:r>
            <a:r>
              <a:rPr lang="cs-CZ" sz="1400" dirty="0"/>
              <a:t> </a:t>
            </a:r>
            <a:r>
              <a:rPr lang="cs-CZ" sz="1400" dirty="0" err="1"/>
              <a:t>for</a:t>
            </a:r>
            <a:r>
              <a:rPr lang="cs-CZ" sz="1400" dirty="0"/>
              <a:t> </a:t>
            </a:r>
            <a:r>
              <a:rPr lang="cs-CZ" sz="1400" dirty="0" err="1"/>
              <a:t>Generators</a:t>
            </a:r>
            <a:r>
              <a:rPr lang="cs-CZ" sz="1400" dirty="0"/>
              <a:t>) = jeden konkrétní Network </a:t>
            </a:r>
            <a:r>
              <a:rPr lang="cs-CZ" sz="1400" dirty="0" err="1"/>
              <a:t>Code</a:t>
            </a:r>
            <a:r>
              <a:rPr lang="cs-CZ" sz="1400" dirty="0"/>
              <a:t> zaměřený na výrobny a jejich chování</a:t>
            </a:r>
            <a:br>
              <a:rPr lang="cs-CZ" sz="1400" dirty="0"/>
            </a:br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105502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01168" y="475488"/>
            <a:ext cx="11777472" cy="6163056"/>
          </a:xfrm>
          <a:prstGeom prst="round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pic>
        <p:nvPicPr>
          <p:cNvPr id="3" name="Image 0" descr="/mnt/data/upos_assets/photomate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09728"/>
            <a:ext cx="2057400" cy="59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66960" y="24688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photomate.eu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2240280" y="685800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F8951D"/>
                </a:solidFill>
              </a:rPr>
              <a:t>Proč se zavedly zkoušky ověření souladu?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672084" y="1357884"/>
            <a:ext cx="5602592" cy="5116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8" name="Text 5"/>
          <p:cNvSpPr/>
          <p:nvPr/>
        </p:nvSpPr>
        <p:spPr>
          <a:xfrm>
            <a:off x="914400" y="17190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508760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cs-CZ" sz="14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Vyžadují to podmínky PDS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508760" y="2075688"/>
            <a:ext cx="4287695" cy="4135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Každý výrobní modul (FVE, BESS, kogenerace a jiné) musí prokázat, že se při provozu bude chovat v souladu s požadavky PDS pro paralelní bezpečný provoz s DS.</a:t>
            </a:r>
          </a:p>
          <a:p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Bezpečný provoz soustavy je možný jen tehdy, existuje-li úzká spolupráce mezi vlastníky výroben elektřiny a provozovateli soustav. Funkčnost soustavy za abnormálních provozních podmínek závisí zejména na odezvě výrobních modulů (dále jen VM) na odchylky od referenčních hodnot napětí a od jmenovité frekvence. V souvislosti se zajištěním bezpečnosti provozu soustavy by soustavy a výrobní moduly měly být z hlediska systémového inženýrství považovány za jeden celek, vzhledem k tomu, že tyto části jsou na sobě závislé. Jako předpoklad pro připojení k elektrizační soustavě by proto měly být pro výrobní moduly stanoveny příslušné technické požadavky.</a:t>
            </a:r>
          </a:p>
          <a:p>
            <a:pPr marL="0" indent="0" algn="l">
              <a:buNone/>
            </a:pPr>
            <a:endParaRPr lang="en-US" sz="1120" dirty="0"/>
          </a:p>
        </p:txBody>
      </p:sp>
      <p:sp>
        <p:nvSpPr>
          <p:cNvPr id="13" name="Text 10"/>
          <p:cNvSpPr/>
          <p:nvPr/>
        </p:nvSpPr>
        <p:spPr>
          <a:xfrm>
            <a:off x="6492240" y="17190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7086600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914400" y="386791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508760" y="378561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6492240" y="386791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7086600" y="378561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7086600" y="4224528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120" dirty="0"/>
          </a:p>
        </p:txBody>
      </p:sp>
      <p:sp>
        <p:nvSpPr>
          <p:cNvPr id="28" name="Shape 3">
            <a:extLst>
              <a:ext uri="{FF2B5EF4-FFF2-40B4-BE49-F238E27FC236}">
                <a16:creationId xmlns:a16="http://schemas.microsoft.com/office/drawing/2014/main" id="{D60F6EDF-0F86-7306-90BA-A69BBC74642D}"/>
              </a:ext>
            </a:extLst>
          </p:cNvPr>
          <p:cNvSpPr/>
          <p:nvPr/>
        </p:nvSpPr>
        <p:spPr>
          <a:xfrm>
            <a:off x="5951903" y="1357884"/>
            <a:ext cx="5602592" cy="5116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79F94B1A-D928-F1C3-407D-E0499CC16091}"/>
              </a:ext>
            </a:extLst>
          </p:cNvPr>
          <p:cNvSpPr/>
          <p:nvPr/>
        </p:nvSpPr>
        <p:spPr>
          <a:xfrm>
            <a:off x="6555302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cs-CZ" sz="1400" b="1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Jak se soulad ověřuje?</a:t>
            </a:r>
            <a:endParaRPr lang="en-US" sz="1400" dirty="0"/>
          </a:p>
        </p:txBody>
      </p:sp>
      <p:sp>
        <p:nvSpPr>
          <p:cNvPr id="32" name="Text 7">
            <a:extLst>
              <a:ext uri="{FF2B5EF4-FFF2-40B4-BE49-F238E27FC236}">
                <a16:creationId xmlns:a16="http://schemas.microsoft.com/office/drawing/2014/main" id="{A273A31D-25A7-062A-7CDB-06DE4CDA5E38}"/>
              </a:ext>
            </a:extLst>
          </p:cNvPr>
          <p:cNvSpPr/>
          <p:nvPr/>
        </p:nvSpPr>
        <p:spPr>
          <a:xfrm>
            <a:off x="6555302" y="2075688"/>
            <a:ext cx="4520972" cy="4135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Prověřením dynamického chování výrobního modulu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Testováním provozních stavů a řídících funkcí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Splněním požadavků dle PPDS a metodik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Ověřením simulačních modelů odběrného místa</a:t>
            </a:r>
          </a:p>
          <a:p>
            <a:pPr marL="0" indent="0" algn="l">
              <a:buNone/>
            </a:pP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en-US" sz="11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01168" y="475488"/>
            <a:ext cx="11777472" cy="6163056"/>
          </a:xfrm>
          <a:prstGeom prst="round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pic>
        <p:nvPicPr>
          <p:cNvPr id="3" name="Image 0" descr="/mnt/data/upos_assets/photomate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09728"/>
            <a:ext cx="2057400" cy="59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66960" y="24688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photomate.eu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2240280" y="685800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8951D"/>
                </a:solidFill>
              </a:rPr>
              <a:t>Legislativní</a:t>
            </a:r>
            <a:r>
              <a:rPr lang="en-US" sz="2200" b="1" dirty="0">
                <a:solidFill>
                  <a:srgbClr val="F8951D"/>
                </a:solidFill>
              </a:rPr>
              <a:t> </a:t>
            </a:r>
            <a:r>
              <a:rPr lang="en-US" sz="2200" b="1" dirty="0" err="1">
                <a:solidFill>
                  <a:srgbClr val="111111"/>
                </a:solidFill>
              </a:rPr>
              <a:t>řetězec</a:t>
            </a:r>
            <a:r>
              <a:rPr lang="cs-CZ" sz="2200" b="1" dirty="0">
                <a:solidFill>
                  <a:srgbClr val="111111"/>
                </a:solidFill>
              </a:rPr>
              <a:t> souladu</a:t>
            </a:r>
            <a:r>
              <a:rPr lang="en-US" sz="2200" b="1" dirty="0">
                <a:solidFill>
                  <a:srgbClr val="111111"/>
                </a:solidFill>
              </a:rPr>
              <a:t>: od EU po konkrétní výrobnu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502920" y="2057400"/>
            <a:ext cx="1965960" cy="14813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4"/>
          <p:cNvSpPr/>
          <p:nvPr/>
        </p:nvSpPr>
        <p:spPr>
          <a:xfrm>
            <a:off x="612648" y="224028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895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RfG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67512" y="2679192"/>
            <a:ext cx="16276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Nařízení Komise (EU) 2016/631</a:t>
            </a:r>
            <a:endParaRPr lang="en-US" sz="880" dirty="0"/>
          </a:p>
          <a:p>
            <a:pPr marL="0" indent="0" algn="ctr">
              <a:buNone/>
            </a:pPr>
            <a:r>
              <a:rPr lang="en-US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společný evropský rámec</a:t>
            </a:r>
            <a:endParaRPr lang="en-US" sz="880" dirty="0"/>
          </a:p>
        </p:txBody>
      </p:sp>
      <p:sp>
        <p:nvSpPr>
          <p:cNvPr id="9" name="Shape 6"/>
          <p:cNvSpPr/>
          <p:nvPr/>
        </p:nvSpPr>
        <p:spPr>
          <a:xfrm>
            <a:off x="2468880" y="2788920"/>
            <a:ext cx="301752" cy="0"/>
          </a:xfrm>
          <a:prstGeom prst="line">
            <a:avLst/>
          </a:prstGeom>
          <a:noFill/>
          <a:ln w="2032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/>
          </a:p>
        </p:txBody>
      </p:sp>
      <p:sp>
        <p:nvSpPr>
          <p:cNvPr id="10" name="Shape 7"/>
          <p:cNvSpPr/>
          <p:nvPr/>
        </p:nvSpPr>
        <p:spPr>
          <a:xfrm>
            <a:off x="2807208" y="2057400"/>
            <a:ext cx="1965960" cy="14813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1" name="Text 8"/>
          <p:cNvSpPr/>
          <p:nvPr/>
        </p:nvSpPr>
        <p:spPr>
          <a:xfrm>
            <a:off x="2916936" y="224028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ČR implementace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2971800" y="2679192"/>
            <a:ext cx="16276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PPDS / Kodex PS</a:t>
            </a:r>
            <a:endParaRPr lang="en-US" sz="880" dirty="0"/>
          </a:p>
          <a:p>
            <a:pPr marL="0" indent="0" algn="ctr">
              <a:buNone/>
            </a:pPr>
            <a:r>
              <a:rPr lang="en-US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parametrizace požadavků</a:t>
            </a:r>
            <a:endParaRPr lang="en-US" sz="880" dirty="0"/>
          </a:p>
        </p:txBody>
      </p:sp>
      <p:sp>
        <p:nvSpPr>
          <p:cNvPr id="13" name="Shape 10"/>
          <p:cNvSpPr/>
          <p:nvPr/>
        </p:nvSpPr>
        <p:spPr>
          <a:xfrm>
            <a:off x="4773168" y="2788920"/>
            <a:ext cx="301752" cy="0"/>
          </a:xfrm>
          <a:prstGeom prst="line">
            <a:avLst/>
          </a:prstGeom>
          <a:noFill/>
          <a:ln w="2032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/>
          </a:p>
        </p:txBody>
      </p:sp>
      <p:sp>
        <p:nvSpPr>
          <p:cNvPr id="14" name="Shape 11"/>
          <p:cNvSpPr/>
          <p:nvPr/>
        </p:nvSpPr>
        <p:spPr>
          <a:xfrm>
            <a:off x="5111496" y="2057400"/>
            <a:ext cx="1965960" cy="14813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5" name="Text 12"/>
          <p:cNvSpPr/>
          <p:nvPr/>
        </p:nvSpPr>
        <p:spPr>
          <a:xfrm>
            <a:off x="5221224" y="224028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PDS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5276088" y="2679192"/>
            <a:ext cx="16276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8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připojovací</a:t>
            </a:r>
            <a:r>
              <a:rPr lang="en-US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podmínky</a:t>
            </a:r>
            <a:r>
              <a:rPr lang="cs-CZ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</a:t>
            </a:r>
            <a:r>
              <a:rPr lang="en-US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metodiky</a:t>
            </a:r>
            <a:endParaRPr lang="en-US" sz="880" dirty="0"/>
          </a:p>
          <a:p>
            <a:pPr marL="0" indent="0" algn="ctr">
              <a:buNone/>
            </a:pPr>
            <a:endParaRPr lang="en-US" sz="880" dirty="0"/>
          </a:p>
        </p:txBody>
      </p:sp>
      <p:sp>
        <p:nvSpPr>
          <p:cNvPr id="17" name="Shape 14"/>
          <p:cNvSpPr/>
          <p:nvPr/>
        </p:nvSpPr>
        <p:spPr>
          <a:xfrm>
            <a:off x="7077456" y="2788920"/>
            <a:ext cx="301752" cy="0"/>
          </a:xfrm>
          <a:prstGeom prst="line">
            <a:avLst/>
          </a:prstGeom>
          <a:noFill/>
          <a:ln w="2032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/>
          </a:p>
        </p:txBody>
      </p:sp>
      <p:sp>
        <p:nvSpPr>
          <p:cNvPr id="18" name="Shape 15"/>
          <p:cNvSpPr/>
          <p:nvPr/>
        </p:nvSpPr>
        <p:spPr>
          <a:xfrm>
            <a:off x="7415784" y="2057400"/>
            <a:ext cx="1965960" cy="14813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9" name="Text 16"/>
          <p:cNvSpPr/>
          <p:nvPr/>
        </p:nvSpPr>
        <p:spPr>
          <a:xfrm>
            <a:off x="7525512" y="224028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SoP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7580376" y="2679192"/>
            <a:ext cx="16276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konkrétní </a:t>
            </a:r>
            <a:r>
              <a:rPr lang="en-US" sz="8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místo</a:t>
            </a:r>
            <a:r>
              <a:rPr lang="en-US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připojení</a:t>
            </a:r>
            <a:endParaRPr lang="en-US" sz="880" dirty="0"/>
          </a:p>
          <a:p>
            <a:pPr marL="0" indent="0" algn="ctr">
              <a:buNone/>
            </a:pPr>
            <a:endParaRPr lang="en-US" sz="880" dirty="0"/>
          </a:p>
        </p:txBody>
      </p:sp>
      <p:sp>
        <p:nvSpPr>
          <p:cNvPr id="21" name="Shape 18"/>
          <p:cNvSpPr/>
          <p:nvPr/>
        </p:nvSpPr>
        <p:spPr>
          <a:xfrm>
            <a:off x="9381744" y="2788920"/>
            <a:ext cx="301752" cy="0"/>
          </a:xfrm>
          <a:prstGeom prst="line">
            <a:avLst/>
          </a:prstGeom>
          <a:noFill/>
          <a:ln w="2032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/>
          </a:p>
        </p:txBody>
      </p:sp>
      <p:sp>
        <p:nvSpPr>
          <p:cNvPr id="22" name="Shape 19"/>
          <p:cNvSpPr/>
          <p:nvPr/>
        </p:nvSpPr>
        <p:spPr>
          <a:xfrm>
            <a:off x="9720072" y="2057400"/>
            <a:ext cx="1965960" cy="14813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3" name="Text 20"/>
          <p:cNvSpPr/>
          <p:nvPr/>
        </p:nvSpPr>
        <p:spPr>
          <a:xfrm>
            <a:off x="9829800" y="224028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UPOS / UTP</a:t>
            </a:r>
            <a:endParaRPr lang="en-US" sz="1450" dirty="0"/>
          </a:p>
        </p:txBody>
      </p:sp>
      <p:sp>
        <p:nvSpPr>
          <p:cNvPr id="24" name="Text 21"/>
          <p:cNvSpPr/>
          <p:nvPr/>
        </p:nvSpPr>
        <p:spPr>
          <a:xfrm>
            <a:off x="9884664" y="2679192"/>
            <a:ext cx="16276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ověření, protokoly, </a:t>
            </a:r>
            <a:r>
              <a:rPr lang="cs-CZ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testování na místě výrobny</a:t>
            </a:r>
            <a:endParaRPr lang="en-US" sz="880" dirty="0"/>
          </a:p>
        </p:txBody>
      </p:sp>
      <p:sp>
        <p:nvSpPr>
          <p:cNvPr id="25" name="Shape 22"/>
          <p:cNvSpPr/>
          <p:nvPr/>
        </p:nvSpPr>
        <p:spPr>
          <a:xfrm>
            <a:off x="914400" y="4251960"/>
            <a:ext cx="1033272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7" name="Text 23"/>
          <p:cNvSpPr/>
          <p:nvPr/>
        </p:nvSpPr>
        <p:spPr>
          <a:xfrm>
            <a:off x="1965960" y="4416552"/>
            <a:ext cx="8915400" cy="10698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cs-CZ" sz="112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RfG</a:t>
            </a:r>
            <a:r>
              <a:rPr lang="cs-CZ" sz="11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udává požadavky jen rámcově. Jednotlivé členské země EU si upřesňují požadavky na výrobny lokálně a to i nad rámec požadavků pro účely DS.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cs-CZ" sz="11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UPOS = Umožnění provozu pro ověření technologie a souladu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cs-CZ" sz="11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UTP = Umožnění trvalého provozu</a:t>
            </a:r>
          </a:p>
          <a:p>
            <a:pPr marL="0" indent="0" algn="l">
              <a:buNone/>
            </a:pPr>
            <a:endParaRPr lang="en-US" sz="11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1AAB9-2EBA-43E0-4A2D-37D1843D7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3B5FA83-088F-270D-C497-A72577C2D015}"/>
              </a:ext>
            </a:extLst>
          </p:cNvPr>
          <p:cNvSpPr/>
          <p:nvPr/>
        </p:nvSpPr>
        <p:spPr>
          <a:xfrm>
            <a:off x="201168" y="475488"/>
            <a:ext cx="11777472" cy="6163056"/>
          </a:xfrm>
          <a:prstGeom prst="round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pic>
        <p:nvPicPr>
          <p:cNvPr id="3" name="Image 0" descr="/mnt/data/upos_assets/photomate_logo.png">
            <a:extLst>
              <a:ext uri="{FF2B5EF4-FFF2-40B4-BE49-F238E27FC236}">
                <a16:creationId xmlns:a16="http://schemas.microsoft.com/office/drawing/2014/main" id="{6D6F7761-960C-8CBE-3FC5-EF32D622E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09728"/>
            <a:ext cx="2057400" cy="59436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4EB27DFB-453A-683B-A69F-DA23047410FD}"/>
              </a:ext>
            </a:extLst>
          </p:cNvPr>
          <p:cNvSpPr/>
          <p:nvPr/>
        </p:nvSpPr>
        <p:spPr>
          <a:xfrm>
            <a:off x="9966960" y="24688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photomate.eu</a:t>
            </a:r>
            <a:endParaRPr lang="en-US" sz="8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AA6D1322-0317-FCC2-5A77-41EE89C6E0F2}"/>
              </a:ext>
            </a:extLst>
          </p:cNvPr>
          <p:cNvSpPr/>
          <p:nvPr/>
        </p:nvSpPr>
        <p:spPr>
          <a:xfrm>
            <a:off x="2240280" y="685800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F8951D"/>
                </a:solidFill>
              </a:rPr>
              <a:t>Nově soulad výroben i pro bateriové střídače</a:t>
            </a:r>
            <a:endParaRPr lang="en-US" sz="2200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EA2D92B6-5882-46A5-8676-87CD3CD6B4A6}"/>
              </a:ext>
            </a:extLst>
          </p:cNvPr>
          <p:cNvSpPr/>
          <p:nvPr/>
        </p:nvSpPr>
        <p:spPr>
          <a:xfrm>
            <a:off x="677339" y="1357884"/>
            <a:ext cx="10849356" cy="5116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7AF02497-3951-DC2B-FAF0-0EE743EF3363}"/>
              </a:ext>
            </a:extLst>
          </p:cNvPr>
          <p:cNvSpPr/>
          <p:nvPr/>
        </p:nvSpPr>
        <p:spPr>
          <a:xfrm>
            <a:off x="914400" y="17190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A5AA3FA5-23E3-A7A7-A606-0A76899FF9A1}"/>
              </a:ext>
            </a:extLst>
          </p:cNvPr>
          <p:cNvSpPr/>
          <p:nvPr/>
        </p:nvSpPr>
        <p:spPr>
          <a:xfrm>
            <a:off x="1508760" y="1636776"/>
            <a:ext cx="881765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cs-CZ" sz="14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 1. 9. 2025 došlo ke zveřejnění metodik pro ověřování souladu zařízení pro ukládání elektřiny (ZUE/ZUEE)</a:t>
            </a:r>
            <a:endParaRPr lang="en-US" sz="14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D954F9D7-CF1B-AF1F-CC29-F23EF6697AEA}"/>
              </a:ext>
            </a:extLst>
          </p:cNvPr>
          <p:cNvSpPr/>
          <p:nvPr/>
        </p:nvSpPr>
        <p:spPr>
          <a:xfrm>
            <a:off x="6492240" y="17190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CBA0A094-79F0-F256-2AA3-F2FF4A2CF112}"/>
              </a:ext>
            </a:extLst>
          </p:cNvPr>
          <p:cNvSpPr/>
          <p:nvPr/>
        </p:nvSpPr>
        <p:spPr>
          <a:xfrm>
            <a:off x="7086600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AE239C5A-3716-6343-D530-F86AEECDE59B}"/>
              </a:ext>
            </a:extLst>
          </p:cNvPr>
          <p:cNvSpPr/>
          <p:nvPr/>
        </p:nvSpPr>
        <p:spPr>
          <a:xfrm>
            <a:off x="914400" y="386791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1740FE98-630C-17B9-D27D-C5C36138577E}"/>
              </a:ext>
            </a:extLst>
          </p:cNvPr>
          <p:cNvSpPr/>
          <p:nvPr/>
        </p:nvSpPr>
        <p:spPr>
          <a:xfrm>
            <a:off x="1508760" y="378561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388E37E1-8D9B-1E38-363A-0C6E54E1A505}"/>
              </a:ext>
            </a:extLst>
          </p:cNvPr>
          <p:cNvSpPr/>
          <p:nvPr/>
        </p:nvSpPr>
        <p:spPr>
          <a:xfrm>
            <a:off x="6492240" y="386791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CE2B7465-D496-36AB-B4E6-2970757E6926}"/>
              </a:ext>
            </a:extLst>
          </p:cNvPr>
          <p:cNvSpPr/>
          <p:nvPr/>
        </p:nvSpPr>
        <p:spPr>
          <a:xfrm>
            <a:off x="7086600" y="378561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B37C230A-2256-006E-06A7-4B3195983E24}"/>
              </a:ext>
            </a:extLst>
          </p:cNvPr>
          <p:cNvSpPr/>
          <p:nvPr/>
        </p:nvSpPr>
        <p:spPr>
          <a:xfrm>
            <a:off x="7086600" y="4224528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120" dirty="0"/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0DEBAED2-B238-0587-9301-17CAFCE3F9C6}"/>
              </a:ext>
            </a:extLst>
          </p:cNvPr>
          <p:cNvSpPr/>
          <p:nvPr/>
        </p:nvSpPr>
        <p:spPr>
          <a:xfrm>
            <a:off x="6555302" y="163677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32" name="Text 7">
            <a:extLst>
              <a:ext uri="{FF2B5EF4-FFF2-40B4-BE49-F238E27FC236}">
                <a16:creationId xmlns:a16="http://schemas.microsoft.com/office/drawing/2014/main" id="{90934D02-2162-65F9-3884-C017B615F5D0}"/>
              </a:ext>
            </a:extLst>
          </p:cNvPr>
          <p:cNvSpPr/>
          <p:nvPr/>
        </p:nvSpPr>
        <p:spPr>
          <a:xfrm>
            <a:off x="1897117" y="2075688"/>
            <a:ext cx="9179157" cy="4135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Zapotřebí provést zkoušky a simulace souladu i pro akumulaci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Posuzování bateriových střídačů jako součást VM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Ověření dynamického chování v režimu dodávky i odběru výkonu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Bateriové střídače potřebují matematické modely (zajištění výrobcem)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Bez simulací a zkoušek nelze projít UPOS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Metodiky jsou dostupné na stránkách distributorů</a:t>
            </a:r>
          </a:p>
          <a:p>
            <a:pPr marL="0" indent="0" algn="l">
              <a:buNone/>
            </a:pP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en-US" sz="1120" dirty="0"/>
          </a:p>
        </p:txBody>
      </p:sp>
    </p:spTree>
    <p:extLst>
      <p:ext uri="{BB962C8B-B14F-4D97-AF65-F5344CB8AC3E}">
        <p14:creationId xmlns:p14="http://schemas.microsoft.com/office/powerpoint/2010/main" val="3865278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92024" y="448056"/>
            <a:ext cx="11777472" cy="6163056"/>
          </a:xfrm>
          <a:prstGeom prst="round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pic>
        <p:nvPicPr>
          <p:cNvPr id="3" name="Image 0" descr="/mnt/data/upos_assets/photomate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09728"/>
            <a:ext cx="2057400" cy="59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66960" y="24688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photomate.eu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2240280" y="685800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8951D"/>
                </a:solidFill>
              </a:rPr>
              <a:t>Kategorizace</a:t>
            </a:r>
            <a:r>
              <a:rPr lang="en-US" sz="2200" b="1" dirty="0">
                <a:solidFill>
                  <a:srgbClr val="F8951D"/>
                </a:solidFill>
              </a:rPr>
              <a:t> </a:t>
            </a:r>
            <a:r>
              <a:rPr lang="en-US" sz="2200" b="1" dirty="0">
                <a:solidFill>
                  <a:srgbClr val="111111"/>
                </a:solidFill>
              </a:rPr>
              <a:t>VM</a:t>
            </a:r>
            <a:r>
              <a:rPr lang="cs-CZ" sz="2200" b="1" dirty="0">
                <a:solidFill>
                  <a:srgbClr val="111111"/>
                </a:solidFill>
              </a:rPr>
              <a:t> a BESS</a:t>
            </a:r>
            <a:r>
              <a:rPr lang="en-US" sz="2200" b="1" dirty="0">
                <a:solidFill>
                  <a:srgbClr val="111111"/>
                </a:solidFill>
              </a:rPr>
              <a:t>: kdy řešíme UPOS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68680" y="1325880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666666"/>
                </a:solidFill>
              </a:rPr>
              <a:t>Zjednodušená výkonová </a:t>
            </a:r>
            <a:r>
              <a:rPr lang="en-US" sz="1050" dirty="0" err="1">
                <a:solidFill>
                  <a:srgbClr val="666666"/>
                </a:solidFill>
              </a:rPr>
              <a:t>osa</a:t>
            </a:r>
            <a:r>
              <a:rPr lang="en-US" sz="1050" dirty="0">
                <a:solidFill>
                  <a:srgbClr val="666666"/>
                </a:solidFill>
              </a:rPr>
              <a:t> </a:t>
            </a:r>
            <a:r>
              <a:rPr lang="cs-CZ" sz="1050" dirty="0">
                <a:solidFill>
                  <a:srgbClr val="666666"/>
                </a:solidFill>
              </a:rPr>
              <a:t>dle hranice instalovaného výkonu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02920" y="2103120"/>
            <a:ext cx="1645920" cy="1874520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8" name="Text 5"/>
          <p:cNvSpPr/>
          <p:nvPr/>
        </p:nvSpPr>
        <p:spPr>
          <a:xfrm>
            <a:off x="640080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40080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≤ 11 kW</a:t>
            </a:r>
            <a:endParaRPr lang="en-US" sz="1020" dirty="0"/>
          </a:p>
        </p:txBody>
      </p:sp>
      <p:sp>
        <p:nvSpPr>
          <p:cNvPr id="10" name="Text 7"/>
          <p:cNvSpPr/>
          <p:nvPr/>
        </p:nvSpPr>
        <p:spPr>
          <a:xfrm>
            <a:off x="649224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/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cs-CZ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r>
              <a:rPr lang="en-US" sz="7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ertifikát</a:t>
            </a: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cs-CZ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zařízení z akreditované laboratoře</a:t>
            </a:r>
            <a:endParaRPr lang="en-US" sz="780" dirty="0"/>
          </a:p>
        </p:txBody>
      </p:sp>
      <p:sp>
        <p:nvSpPr>
          <p:cNvPr id="11" name="Shape 8"/>
          <p:cNvSpPr/>
          <p:nvPr/>
        </p:nvSpPr>
        <p:spPr>
          <a:xfrm>
            <a:off x="2404872" y="2103120"/>
            <a:ext cx="1645920" cy="1874520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Text 9"/>
          <p:cNvSpPr/>
          <p:nvPr/>
        </p:nvSpPr>
        <p:spPr>
          <a:xfrm>
            <a:off x="2542032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2542032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11–100 kW</a:t>
            </a:r>
            <a:endParaRPr lang="en-US" sz="1020" dirty="0"/>
          </a:p>
        </p:txBody>
      </p:sp>
      <p:sp>
        <p:nvSpPr>
          <p:cNvPr id="14" name="Text 11"/>
          <p:cNvSpPr/>
          <p:nvPr/>
        </p:nvSpPr>
        <p:spPr>
          <a:xfrm>
            <a:off x="2551176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cs-CZ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r>
              <a:rPr lang="en-US" sz="7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ertifikát</a:t>
            </a: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cs-CZ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zařízení z akreditované laboratoře</a:t>
            </a:r>
            <a:endParaRPr lang="en-US" sz="780" dirty="0"/>
          </a:p>
        </p:txBody>
      </p:sp>
      <p:sp>
        <p:nvSpPr>
          <p:cNvPr id="15" name="Shape 12"/>
          <p:cNvSpPr/>
          <p:nvPr/>
        </p:nvSpPr>
        <p:spPr>
          <a:xfrm>
            <a:off x="4306824" y="2103120"/>
            <a:ext cx="1645920" cy="1874520"/>
          </a:xfrm>
          <a:prstGeom prst="roundRect">
            <a:avLst/>
          </a:prstGeom>
          <a:solidFill>
            <a:srgbClr val="FFF3E4"/>
          </a:solidFill>
          <a:ln w="20320">
            <a:solidFill>
              <a:srgbClr val="F8951D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6" name="Text 13"/>
          <p:cNvSpPr/>
          <p:nvPr/>
        </p:nvSpPr>
        <p:spPr>
          <a:xfrm>
            <a:off x="4443984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895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B1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4443984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 kW–1 MW</a:t>
            </a:r>
            <a:endParaRPr lang="en-US" sz="1020" dirty="0"/>
          </a:p>
        </p:txBody>
      </p:sp>
      <p:sp>
        <p:nvSpPr>
          <p:cNvPr id="18" name="Text 15"/>
          <p:cNvSpPr/>
          <p:nvPr/>
        </p:nvSpPr>
        <p:spPr>
          <a:xfrm>
            <a:off x="4453128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UPOS + zkoušky / simulace</a:t>
            </a:r>
            <a:endParaRPr lang="en-US" sz="780" dirty="0"/>
          </a:p>
        </p:txBody>
      </p:sp>
      <p:sp>
        <p:nvSpPr>
          <p:cNvPr id="19" name="Shape 16"/>
          <p:cNvSpPr/>
          <p:nvPr/>
        </p:nvSpPr>
        <p:spPr>
          <a:xfrm>
            <a:off x="6208776" y="2103120"/>
            <a:ext cx="1645920" cy="1874520"/>
          </a:xfrm>
          <a:prstGeom prst="roundRect">
            <a:avLst/>
          </a:prstGeom>
          <a:solidFill>
            <a:srgbClr val="FFF3E4"/>
          </a:solidFill>
          <a:ln w="20320">
            <a:solidFill>
              <a:srgbClr val="F8951D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0" name="Text 17"/>
          <p:cNvSpPr/>
          <p:nvPr/>
        </p:nvSpPr>
        <p:spPr>
          <a:xfrm>
            <a:off x="6345936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895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B2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6345936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1–30 MW</a:t>
            </a:r>
            <a:endParaRPr lang="en-US" sz="1020" dirty="0"/>
          </a:p>
        </p:txBody>
      </p:sp>
      <p:sp>
        <p:nvSpPr>
          <p:cNvPr id="22" name="Text 19"/>
          <p:cNvSpPr/>
          <p:nvPr/>
        </p:nvSpPr>
        <p:spPr>
          <a:xfrm>
            <a:off x="6355080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UPOS + širší rozsah ověřování</a:t>
            </a:r>
            <a:endParaRPr lang="en-US" sz="780" dirty="0"/>
          </a:p>
        </p:txBody>
      </p:sp>
      <p:sp>
        <p:nvSpPr>
          <p:cNvPr id="23" name="Shape 20"/>
          <p:cNvSpPr/>
          <p:nvPr/>
        </p:nvSpPr>
        <p:spPr>
          <a:xfrm>
            <a:off x="8110728" y="2103120"/>
            <a:ext cx="1645920" cy="1874520"/>
          </a:xfrm>
          <a:prstGeom prst="roundRect">
            <a:avLst/>
          </a:prstGeom>
          <a:solidFill>
            <a:srgbClr val="FFF3E4"/>
          </a:solidFill>
          <a:ln w="20320">
            <a:solidFill>
              <a:srgbClr val="F8951D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4" name="Text 21"/>
          <p:cNvSpPr/>
          <p:nvPr/>
        </p:nvSpPr>
        <p:spPr>
          <a:xfrm>
            <a:off x="8247888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895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2000" dirty="0"/>
          </a:p>
        </p:txBody>
      </p:sp>
      <p:sp>
        <p:nvSpPr>
          <p:cNvPr id="25" name="Text 22"/>
          <p:cNvSpPr/>
          <p:nvPr/>
        </p:nvSpPr>
        <p:spPr>
          <a:xfrm>
            <a:off x="8247888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30–75 MW</a:t>
            </a:r>
            <a:endParaRPr lang="en-US" sz="1020" dirty="0"/>
          </a:p>
        </p:txBody>
      </p:sp>
      <p:sp>
        <p:nvSpPr>
          <p:cNvPr id="26" name="Text 23"/>
          <p:cNvSpPr/>
          <p:nvPr/>
        </p:nvSpPr>
        <p:spPr>
          <a:xfrm>
            <a:off x="8257032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/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UPOS + </a:t>
            </a:r>
            <a:r>
              <a:rPr lang="en-US" sz="7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širší</a:t>
            </a: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7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rozsah</a:t>
            </a: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7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ověřování</a:t>
            </a:r>
            <a:endParaRPr lang="en-US" sz="780" dirty="0"/>
          </a:p>
        </p:txBody>
      </p:sp>
      <p:sp>
        <p:nvSpPr>
          <p:cNvPr id="27" name="Shape 24"/>
          <p:cNvSpPr/>
          <p:nvPr/>
        </p:nvSpPr>
        <p:spPr>
          <a:xfrm>
            <a:off x="10012680" y="2103120"/>
            <a:ext cx="1645920" cy="1874520"/>
          </a:xfrm>
          <a:prstGeom prst="roundRect">
            <a:avLst/>
          </a:prstGeom>
          <a:solidFill>
            <a:srgbClr val="FFF3E4"/>
          </a:solidFill>
          <a:ln w="20320">
            <a:solidFill>
              <a:srgbClr val="F8951D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8" name="Text 25"/>
          <p:cNvSpPr/>
          <p:nvPr/>
        </p:nvSpPr>
        <p:spPr>
          <a:xfrm>
            <a:off x="10149840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895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10149840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75+ MW / dle napětí</a:t>
            </a:r>
            <a:endParaRPr lang="en-US" sz="1020" dirty="0"/>
          </a:p>
        </p:txBody>
      </p:sp>
      <p:sp>
        <p:nvSpPr>
          <p:cNvPr id="30" name="Text 27"/>
          <p:cNvSpPr/>
          <p:nvPr/>
        </p:nvSpPr>
        <p:spPr>
          <a:xfrm>
            <a:off x="10158984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nejvyšší </a:t>
            </a:r>
            <a:r>
              <a:rPr lang="en-US" sz="7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nároky</a:t>
            </a: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cs-CZ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– připojení na VVN do PS</a:t>
            </a:r>
            <a:endParaRPr lang="en-US" sz="780" dirty="0"/>
          </a:p>
        </p:txBody>
      </p:sp>
      <p:sp>
        <p:nvSpPr>
          <p:cNvPr id="31" name="Shape 28"/>
          <p:cNvSpPr/>
          <p:nvPr/>
        </p:nvSpPr>
        <p:spPr>
          <a:xfrm>
            <a:off x="685800" y="4434840"/>
            <a:ext cx="10515600" cy="0"/>
          </a:xfrm>
          <a:prstGeom prst="line">
            <a:avLst/>
          </a:prstGeom>
          <a:noFill/>
          <a:ln w="1778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2" name="Shape 29"/>
          <p:cNvSpPr/>
          <p:nvPr/>
        </p:nvSpPr>
        <p:spPr>
          <a:xfrm>
            <a:off x="731520" y="4315968"/>
            <a:ext cx="0" cy="23774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3" name="Text 30"/>
          <p:cNvSpPr/>
          <p:nvPr/>
        </p:nvSpPr>
        <p:spPr>
          <a:xfrm>
            <a:off x="411480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555555"/>
                </a:solidFill>
              </a:rPr>
              <a:t>0 kW</a:t>
            </a:r>
            <a:endParaRPr lang="en-US" sz="760" dirty="0"/>
          </a:p>
        </p:txBody>
      </p:sp>
      <p:sp>
        <p:nvSpPr>
          <p:cNvPr id="34" name="Shape 31"/>
          <p:cNvSpPr/>
          <p:nvPr/>
        </p:nvSpPr>
        <p:spPr>
          <a:xfrm>
            <a:off x="2423160" y="4315968"/>
            <a:ext cx="0" cy="23774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5" name="Text 32"/>
          <p:cNvSpPr/>
          <p:nvPr/>
        </p:nvSpPr>
        <p:spPr>
          <a:xfrm>
            <a:off x="2103120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555555"/>
                </a:solidFill>
              </a:rPr>
              <a:t>11 kW</a:t>
            </a:r>
            <a:endParaRPr lang="en-US" sz="760" dirty="0"/>
          </a:p>
        </p:txBody>
      </p:sp>
      <p:sp>
        <p:nvSpPr>
          <p:cNvPr id="36" name="Shape 33"/>
          <p:cNvSpPr/>
          <p:nvPr/>
        </p:nvSpPr>
        <p:spPr>
          <a:xfrm>
            <a:off x="4315968" y="4315968"/>
            <a:ext cx="0" cy="23774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7" name="Text 34"/>
          <p:cNvSpPr/>
          <p:nvPr/>
        </p:nvSpPr>
        <p:spPr>
          <a:xfrm>
            <a:off x="3995928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555555"/>
                </a:solidFill>
              </a:rPr>
              <a:t>100 kW</a:t>
            </a:r>
            <a:endParaRPr lang="en-US" sz="760" dirty="0"/>
          </a:p>
        </p:txBody>
      </p:sp>
      <p:sp>
        <p:nvSpPr>
          <p:cNvPr id="38" name="Shape 35"/>
          <p:cNvSpPr/>
          <p:nvPr/>
        </p:nvSpPr>
        <p:spPr>
          <a:xfrm>
            <a:off x="6199632" y="4315968"/>
            <a:ext cx="0" cy="23774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9" name="Text 36"/>
          <p:cNvSpPr/>
          <p:nvPr/>
        </p:nvSpPr>
        <p:spPr>
          <a:xfrm>
            <a:off x="5879592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555555"/>
                </a:solidFill>
              </a:rPr>
              <a:t>1 MW</a:t>
            </a:r>
            <a:endParaRPr lang="en-US" sz="760" dirty="0"/>
          </a:p>
        </p:txBody>
      </p:sp>
      <p:sp>
        <p:nvSpPr>
          <p:cNvPr id="40" name="Shape 37"/>
          <p:cNvSpPr/>
          <p:nvPr/>
        </p:nvSpPr>
        <p:spPr>
          <a:xfrm>
            <a:off x="8101584" y="4315968"/>
            <a:ext cx="0" cy="23774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1" name="Text 38"/>
          <p:cNvSpPr/>
          <p:nvPr/>
        </p:nvSpPr>
        <p:spPr>
          <a:xfrm>
            <a:off x="7781544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555555"/>
                </a:solidFill>
              </a:rPr>
              <a:t>30 MW</a:t>
            </a:r>
            <a:endParaRPr lang="en-US" sz="760" dirty="0"/>
          </a:p>
        </p:txBody>
      </p:sp>
      <p:sp>
        <p:nvSpPr>
          <p:cNvPr id="42" name="Shape 39"/>
          <p:cNvSpPr/>
          <p:nvPr/>
        </p:nvSpPr>
        <p:spPr>
          <a:xfrm>
            <a:off x="9985248" y="4315968"/>
            <a:ext cx="0" cy="23774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3" name="Text 40"/>
          <p:cNvSpPr/>
          <p:nvPr/>
        </p:nvSpPr>
        <p:spPr>
          <a:xfrm>
            <a:off x="9665208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555555"/>
                </a:solidFill>
              </a:rPr>
              <a:t>75 MW</a:t>
            </a:r>
            <a:endParaRPr lang="en-US" sz="760" dirty="0"/>
          </a:p>
        </p:txBody>
      </p:sp>
      <p:sp>
        <p:nvSpPr>
          <p:cNvPr id="44" name="Shape 41"/>
          <p:cNvSpPr/>
          <p:nvPr/>
        </p:nvSpPr>
        <p:spPr>
          <a:xfrm>
            <a:off x="1097280" y="5120640"/>
            <a:ext cx="1001268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5" name="Text 42"/>
          <p:cNvSpPr/>
          <p:nvPr/>
        </p:nvSpPr>
        <p:spPr>
          <a:xfrm>
            <a:off x="1417320" y="5285232"/>
            <a:ext cx="9372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cs-CZ" sz="113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UPOS řešíme u výroben nad 100 kW.</a:t>
            </a:r>
            <a:endParaRPr lang="en-US" sz="1130" dirty="0"/>
          </a:p>
        </p:txBody>
      </p:sp>
      <p:sp>
        <p:nvSpPr>
          <p:cNvPr id="46" name="Text 43"/>
          <p:cNvSpPr/>
          <p:nvPr/>
        </p:nvSpPr>
        <p:spPr>
          <a:xfrm>
            <a:off x="1371600" y="5897880"/>
            <a:ext cx="9509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75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Pozn.: přesné zařazení vždy ověřit podle aktuální PPDS, SoP, PDS a napěťové hladiny místa připojení.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8CE11-B9BF-F552-0C9C-1BCDD3982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C38FA6B-0DB4-1BDB-2396-61DE8E0D147C}"/>
              </a:ext>
            </a:extLst>
          </p:cNvPr>
          <p:cNvSpPr/>
          <p:nvPr/>
        </p:nvSpPr>
        <p:spPr>
          <a:xfrm>
            <a:off x="192024" y="448056"/>
            <a:ext cx="11777472" cy="6163056"/>
          </a:xfrm>
          <a:prstGeom prst="round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pic>
        <p:nvPicPr>
          <p:cNvPr id="3" name="Image 0" descr="/mnt/data/upos_assets/photomate_logo.png">
            <a:extLst>
              <a:ext uri="{FF2B5EF4-FFF2-40B4-BE49-F238E27FC236}">
                <a16:creationId xmlns:a16="http://schemas.microsoft.com/office/drawing/2014/main" id="{DC46F8D6-2C5F-4C14-CA5C-D47CC8F21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09728"/>
            <a:ext cx="2057400" cy="59436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CFB1224C-AB66-3079-6FFF-0764B47175CB}"/>
              </a:ext>
            </a:extLst>
          </p:cNvPr>
          <p:cNvSpPr/>
          <p:nvPr/>
        </p:nvSpPr>
        <p:spPr>
          <a:xfrm>
            <a:off x="9966960" y="24688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photomate.eu</a:t>
            </a:r>
            <a:endParaRPr lang="en-US" sz="8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9A9C3CAE-7C54-E294-C5C4-566D7AF00812}"/>
              </a:ext>
            </a:extLst>
          </p:cNvPr>
          <p:cNvSpPr/>
          <p:nvPr/>
        </p:nvSpPr>
        <p:spPr>
          <a:xfrm>
            <a:off x="2240280" y="685800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8951D"/>
                </a:solidFill>
              </a:rPr>
              <a:t>Kategori</a:t>
            </a:r>
            <a:r>
              <a:rPr lang="cs-CZ" sz="2200" b="1" dirty="0">
                <a:solidFill>
                  <a:srgbClr val="F8951D"/>
                </a:solidFill>
              </a:rPr>
              <a:t>e</a:t>
            </a:r>
            <a:r>
              <a:rPr lang="en-US" sz="2200" b="1" dirty="0">
                <a:solidFill>
                  <a:srgbClr val="F8951D"/>
                </a:solidFill>
              </a:rPr>
              <a:t> </a:t>
            </a:r>
            <a:r>
              <a:rPr lang="cs-CZ" sz="2200" b="1" dirty="0">
                <a:solidFill>
                  <a:srgbClr val="111111"/>
                </a:solidFill>
              </a:rPr>
              <a:t>A1 a A2</a:t>
            </a:r>
            <a:endParaRPr lang="en-US" sz="22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BA1B74B-FD48-8257-5C0F-975A3A1698ED}"/>
              </a:ext>
            </a:extLst>
          </p:cNvPr>
          <p:cNvSpPr/>
          <p:nvPr/>
        </p:nvSpPr>
        <p:spPr>
          <a:xfrm>
            <a:off x="-484632" y="1872523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5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18EEB273-4521-5107-829F-FEBA9DAD91CF}"/>
              </a:ext>
            </a:extLst>
          </p:cNvPr>
          <p:cNvSpPr/>
          <p:nvPr/>
        </p:nvSpPr>
        <p:spPr>
          <a:xfrm>
            <a:off x="502920" y="2103120"/>
            <a:ext cx="1645920" cy="1874520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4F80CE2-4B36-EA98-24C8-D5752CDB53C0}"/>
              </a:ext>
            </a:extLst>
          </p:cNvPr>
          <p:cNvSpPr/>
          <p:nvPr/>
        </p:nvSpPr>
        <p:spPr>
          <a:xfrm>
            <a:off x="640080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A1</a:t>
            </a:r>
            <a:endParaRPr lang="en-US" sz="20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F2375566-415B-DA58-7154-ADC5327300F0}"/>
              </a:ext>
            </a:extLst>
          </p:cNvPr>
          <p:cNvSpPr/>
          <p:nvPr/>
        </p:nvSpPr>
        <p:spPr>
          <a:xfrm>
            <a:off x="640080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≤ 11 kW</a:t>
            </a:r>
            <a:endParaRPr lang="en-US" sz="102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A4BB429-F887-2AC1-7EC3-CBF27DD71BC1}"/>
              </a:ext>
            </a:extLst>
          </p:cNvPr>
          <p:cNvSpPr/>
          <p:nvPr/>
        </p:nvSpPr>
        <p:spPr>
          <a:xfrm>
            <a:off x="649224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/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cs-CZ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r>
              <a:rPr lang="en-US" sz="7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ertifikát</a:t>
            </a: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cs-CZ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zařízení z akreditované laboratoře</a:t>
            </a:r>
            <a:endParaRPr lang="en-US" sz="7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385A3DDB-8DF7-8FBD-B073-06C5C8505A0C}"/>
              </a:ext>
            </a:extLst>
          </p:cNvPr>
          <p:cNvSpPr/>
          <p:nvPr/>
        </p:nvSpPr>
        <p:spPr>
          <a:xfrm>
            <a:off x="2404872" y="2103120"/>
            <a:ext cx="1645920" cy="1874520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D808522C-E400-4127-CAD1-B83D19211070}"/>
              </a:ext>
            </a:extLst>
          </p:cNvPr>
          <p:cNvSpPr/>
          <p:nvPr/>
        </p:nvSpPr>
        <p:spPr>
          <a:xfrm>
            <a:off x="2542032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A2</a:t>
            </a:r>
            <a:endParaRPr lang="en-US" sz="20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2A78F087-1E07-D0A8-7159-C62B8E42DAC4}"/>
              </a:ext>
            </a:extLst>
          </p:cNvPr>
          <p:cNvSpPr/>
          <p:nvPr/>
        </p:nvSpPr>
        <p:spPr>
          <a:xfrm>
            <a:off x="2542032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11–100 kW</a:t>
            </a:r>
            <a:endParaRPr lang="en-US" sz="102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9163D204-0949-B5FF-8790-D9D9C369A062}"/>
              </a:ext>
            </a:extLst>
          </p:cNvPr>
          <p:cNvSpPr/>
          <p:nvPr/>
        </p:nvSpPr>
        <p:spPr>
          <a:xfrm>
            <a:off x="2551176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cs-CZ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r>
              <a:rPr lang="en-US" sz="7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ertifikát</a:t>
            </a: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cs-CZ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zařízení z akreditované laboratoře</a:t>
            </a:r>
            <a:endParaRPr lang="en-US" sz="780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9A689062-34A2-0346-D394-15F23E092383}"/>
              </a:ext>
            </a:extLst>
          </p:cNvPr>
          <p:cNvSpPr/>
          <p:nvPr/>
        </p:nvSpPr>
        <p:spPr>
          <a:xfrm>
            <a:off x="4443984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356BA170-2255-E9B3-0BB9-23300D7657B1}"/>
              </a:ext>
            </a:extLst>
          </p:cNvPr>
          <p:cNvSpPr/>
          <p:nvPr/>
        </p:nvSpPr>
        <p:spPr>
          <a:xfrm>
            <a:off x="4443984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102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6A4DEC9B-8DC6-2321-A53F-20C1B248F4B3}"/>
              </a:ext>
            </a:extLst>
          </p:cNvPr>
          <p:cNvSpPr/>
          <p:nvPr/>
        </p:nvSpPr>
        <p:spPr>
          <a:xfrm>
            <a:off x="4453128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endParaRPr lang="en-US" sz="780" dirty="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F3E4D5BE-9B87-8D5A-0B2A-A0D10B066657}"/>
              </a:ext>
            </a:extLst>
          </p:cNvPr>
          <p:cNvSpPr/>
          <p:nvPr/>
        </p:nvSpPr>
        <p:spPr>
          <a:xfrm>
            <a:off x="6345936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9DC010B3-F83E-161E-B500-43432897949C}"/>
              </a:ext>
            </a:extLst>
          </p:cNvPr>
          <p:cNvSpPr/>
          <p:nvPr/>
        </p:nvSpPr>
        <p:spPr>
          <a:xfrm>
            <a:off x="6345936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1020" dirty="0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E85342FC-AA49-FBAE-059D-037792769F51}"/>
              </a:ext>
            </a:extLst>
          </p:cNvPr>
          <p:cNvSpPr/>
          <p:nvPr/>
        </p:nvSpPr>
        <p:spPr>
          <a:xfrm>
            <a:off x="6355080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endParaRPr lang="en-US" sz="78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0D8EA695-37E7-B54F-45FA-612D05AB533A}"/>
              </a:ext>
            </a:extLst>
          </p:cNvPr>
          <p:cNvSpPr/>
          <p:nvPr/>
        </p:nvSpPr>
        <p:spPr>
          <a:xfrm>
            <a:off x="8247888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5B47837D-7C04-3BC9-DDBB-12F7C530A3DE}"/>
              </a:ext>
            </a:extLst>
          </p:cNvPr>
          <p:cNvSpPr/>
          <p:nvPr/>
        </p:nvSpPr>
        <p:spPr>
          <a:xfrm>
            <a:off x="8247888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1020" dirty="0"/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6405C7BC-CB96-8384-7B0A-81B0674091F9}"/>
              </a:ext>
            </a:extLst>
          </p:cNvPr>
          <p:cNvSpPr/>
          <p:nvPr/>
        </p:nvSpPr>
        <p:spPr>
          <a:xfrm>
            <a:off x="8257032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/>
            <a:endParaRPr lang="en-US" sz="78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70334D50-2AD7-1451-9FB9-5724C315E077}"/>
              </a:ext>
            </a:extLst>
          </p:cNvPr>
          <p:cNvSpPr/>
          <p:nvPr/>
        </p:nvSpPr>
        <p:spPr>
          <a:xfrm>
            <a:off x="10149840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285E62A8-3E3A-60D6-F45B-0AAEF810FACF}"/>
              </a:ext>
            </a:extLst>
          </p:cNvPr>
          <p:cNvSpPr/>
          <p:nvPr/>
        </p:nvSpPr>
        <p:spPr>
          <a:xfrm>
            <a:off x="10149840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1020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A178B02D-CD65-8688-6393-15630FF3840D}"/>
              </a:ext>
            </a:extLst>
          </p:cNvPr>
          <p:cNvSpPr/>
          <p:nvPr/>
        </p:nvSpPr>
        <p:spPr>
          <a:xfrm>
            <a:off x="10158984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endParaRPr lang="en-US" sz="780" dirty="0"/>
          </a:p>
        </p:txBody>
      </p:sp>
      <p:sp>
        <p:nvSpPr>
          <p:cNvPr id="31" name="Shape 28">
            <a:extLst>
              <a:ext uri="{FF2B5EF4-FFF2-40B4-BE49-F238E27FC236}">
                <a16:creationId xmlns:a16="http://schemas.microsoft.com/office/drawing/2014/main" id="{D3CA7708-AB0D-A134-1E33-B1E722162A19}"/>
              </a:ext>
            </a:extLst>
          </p:cNvPr>
          <p:cNvSpPr/>
          <p:nvPr/>
        </p:nvSpPr>
        <p:spPr>
          <a:xfrm>
            <a:off x="685800" y="4434840"/>
            <a:ext cx="3875690" cy="0"/>
          </a:xfrm>
          <a:prstGeom prst="line">
            <a:avLst/>
          </a:prstGeom>
          <a:noFill/>
          <a:ln w="1778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2" name="Shape 29">
            <a:extLst>
              <a:ext uri="{FF2B5EF4-FFF2-40B4-BE49-F238E27FC236}">
                <a16:creationId xmlns:a16="http://schemas.microsoft.com/office/drawing/2014/main" id="{29597FF3-32CF-DD44-CC96-071D1F2EF416}"/>
              </a:ext>
            </a:extLst>
          </p:cNvPr>
          <p:cNvSpPr/>
          <p:nvPr/>
        </p:nvSpPr>
        <p:spPr>
          <a:xfrm>
            <a:off x="731520" y="4315968"/>
            <a:ext cx="0" cy="23774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E0E2AE73-8870-2791-7772-68193EF631D8}"/>
              </a:ext>
            </a:extLst>
          </p:cNvPr>
          <p:cNvSpPr/>
          <p:nvPr/>
        </p:nvSpPr>
        <p:spPr>
          <a:xfrm>
            <a:off x="411480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555555"/>
                </a:solidFill>
              </a:rPr>
              <a:t>0 kW</a:t>
            </a:r>
            <a:endParaRPr lang="en-US" sz="760" dirty="0"/>
          </a:p>
        </p:txBody>
      </p:sp>
      <p:sp>
        <p:nvSpPr>
          <p:cNvPr id="34" name="Shape 31">
            <a:extLst>
              <a:ext uri="{FF2B5EF4-FFF2-40B4-BE49-F238E27FC236}">
                <a16:creationId xmlns:a16="http://schemas.microsoft.com/office/drawing/2014/main" id="{50EBCD55-BBF4-5A28-2CAD-B0C7BCC3B8AF}"/>
              </a:ext>
            </a:extLst>
          </p:cNvPr>
          <p:cNvSpPr/>
          <p:nvPr/>
        </p:nvSpPr>
        <p:spPr>
          <a:xfrm>
            <a:off x="2423160" y="4315968"/>
            <a:ext cx="0" cy="23774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1627FA67-7EDB-1324-D37F-6381DA1D220A}"/>
              </a:ext>
            </a:extLst>
          </p:cNvPr>
          <p:cNvSpPr/>
          <p:nvPr/>
        </p:nvSpPr>
        <p:spPr>
          <a:xfrm>
            <a:off x="2103120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555555"/>
                </a:solidFill>
              </a:rPr>
              <a:t>11 kW</a:t>
            </a:r>
            <a:endParaRPr lang="en-US" sz="760" dirty="0"/>
          </a:p>
        </p:txBody>
      </p:sp>
      <p:sp>
        <p:nvSpPr>
          <p:cNvPr id="36" name="Shape 33">
            <a:extLst>
              <a:ext uri="{FF2B5EF4-FFF2-40B4-BE49-F238E27FC236}">
                <a16:creationId xmlns:a16="http://schemas.microsoft.com/office/drawing/2014/main" id="{206C8197-34D5-66F1-50E1-1289B4975A56}"/>
              </a:ext>
            </a:extLst>
          </p:cNvPr>
          <p:cNvSpPr/>
          <p:nvPr/>
        </p:nvSpPr>
        <p:spPr>
          <a:xfrm>
            <a:off x="4315968" y="4315968"/>
            <a:ext cx="0" cy="23774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E10013DD-2202-98E4-60B0-F1AC287C795A}"/>
              </a:ext>
            </a:extLst>
          </p:cNvPr>
          <p:cNvSpPr/>
          <p:nvPr/>
        </p:nvSpPr>
        <p:spPr>
          <a:xfrm>
            <a:off x="3995928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555555"/>
                </a:solidFill>
              </a:rPr>
              <a:t>100 kW</a:t>
            </a:r>
            <a:endParaRPr lang="en-US" sz="760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04DA654F-68DE-3891-A108-A2C9E8684702}"/>
              </a:ext>
            </a:extLst>
          </p:cNvPr>
          <p:cNvSpPr/>
          <p:nvPr/>
        </p:nvSpPr>
        <p:spPr>
          <a:xfrm>
            <a:off x="5879592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760" dirty="0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47CC5D17-009B-4FAE-1D95-77FE4244C3F5}"/>
              </a:ext>
            </a:extLst>
          </p:cNvPr>
          <p:cNvSpPr/>
          <p:nvPr/>
        </p:nvSpPr>
        <p:spPr>
          <a:xfrm>
            <a:off x="7781544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760" dirty="0"/>
          </a:p>
        </p:txBody>
      </p:sp>
      <p:sp>
        <p:nvSpPr>
          <p:cNvPr id="43" name="Text 40">
            <a:extLst>
              <a:ext uri="{FF2B5EF4-FFF2-40B4-BE49-F238E27FC236}">
                <a16:creationId xmlns:a16="http://schemas.microsoft.com/office/drawing/2014/main" id="{B5B9D926-58CF-8A22-67BE-0A36B292727F}"/>
              </a:ext>
            </a:extLst>
          </p:cNvPr>
          <p:cNvSpPr/>
          <p:nvPr/>
        </p:nvSpPr>
        <p:spPr>
          <a:xfrm>
            <a:off x="9665208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760" dirty="0"/>
          </a:p>
        </p:txBody>
      </p:sp>
      <p:sp>
        <p:nvSpPr>
          <p:cNvPr id="44" name="Shape 41">
            <a:extLst>
              <a:ext uri="{FF2B5EF4-FFF2-40B4-BE49-F238E27FC236}">
                <a16:creationId xmlns:a16="http://schemas.microsoft.com/office/drawing/2014/main" id="{35BD2B9B-FC76-E4A3-2811-F643AB10B352}"/>
              </a:ext>
            </a:extLst>
          </p:cNvPr>
          <p:cNvSpPr/>
          <p:nvPr/>
        </p:nvSpPr>
        <p:spPr>
          <a:xfrm>
            <a:off x="4372303" y="2080839"/>
            <a:ext cx="4936288" cy="1896801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5" name="Text 42">
            <a:extLst>
              <a:ext uri="{FF2B5EF4-FFF2-40B4-BE49-F238E27FC236}">
                <a16:creationId xmlns:a16="http://schemas.microsoft.com/office/drawing/2014/main" id="{A2AD29C2-C5F4-CBC0-4865-69F9E29BAA01}"/>
              </a:ext>
            </a:extLst>
          </p:cNvPr>
          <p:cNvSpPr/>
          <p:nvPr/>
        </p:nvSpPr>
        <p:spPr>
          <a:xfrm>
            <a:off x="2404872" y="2238283"/>
            <a:ext cx="80878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cs-CZ" sz="113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Výrobny lze připojovat pouze s ověřenými střídači </a:t>
            </a:r>
            <a:endParaRPr lang="en-US" sz="1130" dirty="0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9A674355-A4B7-4396-4E21-F45180F6A20E}"/>
              </a:ext>
            </a:extLst>
          </p:cNvPr>
          <p:cNvSpPr/>
          <p:nvPr/>
        </p:nvSpPr>
        <p:spPr>
          <a:xfrm>
            <a:off x="1371600" y="5897880"/>
            <a:ext cx="9509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750" dirty="0"/>
          </a:p>
        </p:txBody>
      </p:sp>
      <p:sp>
        <p:nvSpPr>
          <p:cNvPr id="47" name="Text 7">
            <a:extLst>
              <a:ext uri="{FF2B5EF4-FFF2-40B4-BE49-F238E27FC236}">
                <a16:creationId xmlns:a16="http://schemas.microsoft.com/office/drawing/2014/main" id="{A639D048-EB7B-8F56-2362-A8CC2D32ED8E}"/>
              </a:ext>
            </a:extLst>
          </p:cNvPr>
          <p:cNvSpPr/>
          <p:nvPr/>
        </p:nvSpPr>
        <p:spPr>
          <a:xfrm>
            <a:off x="4917553" y="2439346"/>
            <a:ext cx="3685163" cy="13096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100" dirty="0"/>
              <a:t>Přílohou Instalačního dokumentu VM musí být vždy certifikát nebo protokoly o souladu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Certifikát z akreditované laboratoře EG.D/ČEZ/VUT.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Platný seznam střídačů dostupný na webu ČEZ i EG.D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Zahraniční laboratoře? (primárně pro VM B+)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1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en-US" sz="1120" dirty="0"/>
          </a:p>
        </p:txBody>
      </p:sp>
      <p:graphicFrame>
        <p:nvGraphicFramePr>
          <p:cNvPr id="49" name="Tabulka 48">
            <a:extLst>
              <a:ext uri="{FF2B5EF4-FFF2-40B4-BE49-F238E27FC236}">
                <a16:creationId xmlns:a16="http://schemas.microsoft.com/office/drawing/2014/main" id="{155E6DF6-080C-37F2-E4F2-2BCF0C968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743648"/>
              </p:ext>
            </p:extLst>
          </p:nvPr>
        </p:nvGraphicFramePr>
        <p:xfrm>
          <a:off x="9889496" y="1563624"/>
          <a:ext cx="1499095" cy="4144337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499095">
                  <a:extLst>
                    <a:ext uri="{9D8B030D-6E8A-4147-A177-3AD203B41FA5}">
                      <a16:colId xmlns:a16="http://schemas.microsoft.com/office/drawing/2014/main" val="2453654340"/>
                    </a:ext>
                  </a:extLst>
                </a:gridCol>
              </a:tblGrid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SUN2000-12K-MB0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921840125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SUN2000-15K-MB0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525655440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SUN2000-17K-MB0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43354998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SUN2000-20K-MB0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1859826125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SUN5000-25K-MB0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11167852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SUN2000-5K-MAP0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3775460624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SUN2000-6K-MAP0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2566083513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SUN2000-8K-MAP0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2334150626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SUN2000-10K-MAP0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632454565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SUN2000-12K-MAP0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1781700749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SUN5000-8K-MAP0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3237888101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SUN5000-12K-MAP0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3968264414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SUN2000-30KTL-M3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3376586116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SUN2000-36KTL-M3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1661988969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SUN2000-40KTL-M3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3203828152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SUN2000-50KTL-M3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2173321554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SUN2000-50K-MC0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509427299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SUN2000-30K-MC0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444693829"/>
                  </a:ext>
                </a:extLst>
              </a:tr>
              <a:tr h="217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SUN2000-40K-MC0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anchor="ctr"/>
                </a:tc>
                <a:extLst>
                  <a:ext uri="{0D108BD9-81ED-4DB2-BD59-A6C34878D82A}">
                    <a16:rowId xmlns:a16="http://schemas.microsoft.com/office/drawing/2014/main" val="2868953113"/>
                  </a:ext>
                </a:extLst>
              </a:tr>
            </a:tbl>
          </a:graphicData>
        </a:graphic>
      </p:graphicFrame>
      <p:pic>
        <p:nvPicPr>
          <p:cNvPr id="51" name="Obrázek 50">
            <a:extLst>
              <a:ext uri="{FF2B5EF4-FFF2-40B4-BE49-F238E27FC236}">
                <a16:creationId xmlns:a16="http://schemas.microsoft.com/office/drawing/2014/main" id="{2012B06F-401F-A7A7-4B27-F1E92BDC4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8664" y="4320127"/>
            <a:ext cx="1587025" cy="196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06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21EFC-951D-494B-7A3D-ADA36B514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5CA411D-BBD2-9F04-FBBC-DD2A877678CA}"/>
              </a:ext>
            </a:extLst>
          </p:cNvPr>
          <p:cNvSpPr/>
          <p:nvPr/>
        </p:nvSpPr>
        <p:spPr>
          <a:xfrm>
            <a:off x="192024" y="448056"/>
            <a:ext cx="11777472" cy="6163056"/>
          </a:xfrm>
          <a:prstGeom prst="round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pic>
        <p:nvPicPr>
          <p:cNvPr id="3" name="Image 0" descr="/mnt/data/upos_assets/photomate_logo.png">
            <a:extLst>
              <a:ext uri="{FF2B5EF4-FFF2-40B4-BE49-F238E27FC236}">
                <a16:creationId xmlns:a16="http://schemas.microsoft.com/office/drawing/2014/main" id="{DDC3E50C-F3C9-FAE4-4C31-C2CC1CC93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09728"/>
            <a:ext cx="2057400" cy="59436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6DB2C127-9C17-FD01-AA91-6F0B55EF1CF5}"/>
              </a:ext>
            </a:extLst>
          </p:cNvPr>
          <p:cNvSpPr/>
          <p:nvPr/>
        </p:nvSpPr>
        <p:spPr>
          <a:xfrm>
            <a:off x="9966960" y="24688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photomate.eu</a:t>
            </a:r>
            <a:endParaRPr lang="en-US" sz="8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6028B718-CC07-667D-0F2E-DAFA916CBAE1}"/>
              </a:ext>
            </a:extLst>
          </p:cNvPr>
          <p:cNvSpPr/>
          <p:nvPr/>
        </p:nvSpPr>
        <p:spPr>
          <a:xfrm>
            <a:off x="2240280" y="685800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8951D"/>
                </a:solidFill>
              </a:rPr>
              <a:t>Kategori</a:t>
            </a:r>
            <a:r>
              <a:rPr lang="cs-CZ" sz="2200" b="1" dirty="0">
                <a:solidFill>
                  <a:srgbClr val="F8951D"/>
                </a:solidFill>
              </a:rPr>
              <a:t>e</a:t>
            </a:r>
            <a:r>
              <a:rPr lang="en-US" sz="2200" b="1" dirty="0">
                <a:solidFill>
                  <a:srgbClr val="F8951D"/>
                </a:solidFill>
              </a:rPr>
              <a:t> </a:t>
            </a:r>
            <a:r>
              <a:rPr lang="cs-CZ" sz="2200" b="1" dirty="0">
                <a:solidFill>
                  <a:srgbClr val="111111"/>
                </a:solidFill>
              </a:rPr>
              <a:t>B1 a B2</a:t>
            </a:r>
            <a:endParaRPr lang="en-US" sz="22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ECCB53D2-68DE-10B5-FC9F-32702C30DF6B}"/>
              </a:ext>
            </a:extLst>
          </p:cNvPr>
          <p:cNvSpPr/>
          <p:nvPr/>
        </p:nvSpPr>
        <p:spPr>
          <a:xfrm>
            <a:off x="-484632" y="1872523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5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8D1164AC-1E73-29E4-3C13-03ED5AEA22E5}"/>
              </a:ext>
            </a:extLst>
          </p:cNvPr>
          <p:cNvSpPr/>
          <p:nvPr/>
        </p:nvSpPr>
        <p:spPr>
          <a:xfrm>
            <a:off x="502920" y="2103120"/>
            <a:ext cx="1645920" cy="1874520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6F30926-6EAB-81FC-F331-A5D3A12C1DD3}"/>
              </a:ext>
            </a:extLst>
          </p:cNvPr>
          <p:cNvSpPr/>
          <p:nvPr/>
        </p:nvSpPr>
        <p:spPr>
          <a:xfrm>
            <a:off x="640080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cs-CZ" sz="2000" b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r>
              <a:rPr lang="en-US" sz="2000" b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8D7F13EE-E8FB-9DEC-F5BB-AC7CBCF3F261}"/>
              </a:ext>
            </a:extLst>
          </p:cNvPr>
          <p:cNvSpPr/>
          <p:nvPr/>
        </p:nvSpPr>
        <p:spPr>
          <a:xfrm>
            <a:off x="640080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/>
            <a:r>
              <a:rPr lang="cs-CZ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0,1</a:t>
            </a: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–</a:t>
            </a:r>
            <a:r>
              <a:rPr lang="cs-CZ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cs-CZ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</a:t>
            </a:r>
            <a:endParaRPr lang="en-US" sz="102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3B8BC20-E652-31AF-89AC-8F473E24DB98}"/>
              </a:ext>
            </a:extLst>
          </p:cNvPr>
          <p:cNvSpPr/>
          <p:nvPr/>
        </p:nvSpPr>
        <p:spPr>
          <a:xfrm>
            <a:off x="649224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/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UPOS + </a:t>
            </a:r>
            <a:r>
              <a:rPr lang="en-US" sz="7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zkoušky</a:t>
            </a: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/ </a:t>
            </a:r>
            <a:r>
              <a:rPr lang="en-US" sz="7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simulace</a:t>
            </a:r>
            <a:endParaRPr lang="en-US" sz="7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7C58C907-69D5-ECD8-1475-6D461C13A00A}"/>
              </a:ext>
            </a:extLst>
          </p:cNvPr>
          <p:cNvSpPr/>
          <p:nvPr/>
        </p:nvSpPr>
        <p:spPr>
          <a:xfrm>
            <a:off x="2404872" y="2103120"/>
            <a:ext cx="1645920" cy="1874520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7DEBC682-2E01-7DB7-FF88-7BE948BF5619}"/>
              </a:ext>
            </a:extLst>
          </p:cNvPr>
          <p:cNvSpPr/>
          <p:nvPr/>
        </p:nvSpPr>
        <p:spPr>
          <a:xfrm>
            <a:off x="2542032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cs-CZ" sz="2000" b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r>
              <a:rPr lang="en-US" sz="2000" b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4D290E1A-DF25-31BC-AE96-2AF06F9CF88E}"/>
              </a:ext>
            </a:extLst>
          </p:cNvPr>
          <p:cNvSpPr/>
          <p:nvPr/>
        </p:nvSpPr>
        <p:spPr>
          <a:xfrm>
            <a:off x="2542032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1–</a:t>
            </a:r>
            <a:r>
              <a:rPr lang="cs-CZ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cs-CZ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r>
              <a:rPr lang="en-US" sz="102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</a:t>
            </a:r>
            <a:endParaRPr lang="en-US" sz="102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0278214B-AE1D-22D1-5FA5-F4590CD4BEB4}"/>
              </a:ext>
            </a:extLst>
          </p:cNvPr>
          <p:cNvSpPr/>
          <p:nvPr/>
        </p:nvSpPr>
        <p:spPr>
          <a:xfrm>
            <a:off x="2551176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/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UPOS + </a:t>
            </a:r>
            <a:r>
              <a:rPr lang="en-US" sz="7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zkoušky</a:t>
            </a:r>
            <a:r>
              <a:rPr lang="en-US" sz="7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/ </a:t>
            </a:r>
            <a:r>
              <a:rPr lang="en-US" sz="780" dirty="0" err="1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simulace</a:t>
            </a:r>
            <a:endParaRPr lang="en-US" sz="780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F950EAD3-B9D8-7F72-376C-573866ED57F3}"/>
              </a:ext>
            </a:extLst>
          </p:cNvPr>
          <p:cNvSpPr/>
          <p:nvPr/>
        </p:nvSpPr>
        <p:spPr>
          <a:xfrm>
            <a:off x="4443984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4E265FE8-17D1-94EE-25D6-C289C3D60FC8}"/>
              </a:ext>
            </a:extLst>
          </p:cNvPr>
          <p:cNvSpPr/>
          <p:nvPr/>
        </p:nvSpPr>
        <p:spPr>
          <a:xfrm>
            <a:off x="4443984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102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AAAA2A6B-59BC-93CD-9704-9174AB4B7707}"/>
              </a:ext>
            </a:extLst>
          </p:cNvPr>
          <p:cNvSpPr/>
          <p:nvPr/>
        </p:nvSpPr>
        <p:spPr>
          <a:xfrm>
            <a:off x="4453128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endParaRPr lang="en-US" sz="780" dirty="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7D068EE7-1147-30A5-E767-8C42EB54884A}"/>
              </a:ext>
            </a:extLst>
          </p:cNvPr>
          <p:cNvSpPr/>
          <p:nvPr/>
        </p:nvSpPr>
        <p:spPr>
          <a:xfrm>
            <a:off x="6345936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80372642-FC9A-6E9F-447D-A057B398AE60}"/>
              </a:ext>
            </a:extLst>
          </p:cNvPr>
          <p:cNvSpPr/>
          <p:nvPr/>
        </p:nvSpPr>
        <p:spPr>
          <a:xfrm>
            <a:off x="6345936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1020" dirty="0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6CA2BE16-7DFA-263C-A6F1-80562C8E5C47}"/>
              </a:ext>
            </a:extLst>
          </p:cNvPr>
          <p:cNvSpPr/>
          <p:nvPr/>
        </p:nvSpPr>
        <p:spPr>
          <a:xfrm>
            <a:off x="6355080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endParaRPr lang="en-US" sz="78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DC701A74-F4C4-1CC3-646F-445F1F5182DE}"/>
              </a:ext>
            </a:extLst>
          </p:cNvPr>
          <p:cNvSpPr/>
          <p:nvPr/>
        </p:nvSpPr>
        <p:spPr>
          <a:xfrm>
            <a:off x="8247888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A35D0F70-9C43-E15F-07A8-FD6C6D6952FE}"/>
              </a:ext>
            </a:extLst>
          </p:cNvPr>
          <p:cNvSpPr/>
          <p:nvPr/>
        </p:nvSpPr>
        <p:spPr>
          <a:xfrm>
            <a:off x="8247888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1020" dirty="0"/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6FCCBAFE-49EC-AB71-53B1-B506673F3EC9}"/>
              </a:ext>
            </a:extLst>
          </p:cNvPr>
          <p:cNvSpPr/>
          <p:nvPr/>
        </p:nvSpPr>
        <p:spPr>
          <a:xfrm>
            <a:off x="8257032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/>
            <a:endParaRPr lang="en-US" sz="78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7A876B34-D549-EC7F-B21F-58C94E099B81}"/>
              </a:ext>
            </a:extLst>
          </p:cNvPr>
          <p:cNvSpPr/>
          <p:nvPr/>
        </p:nvSpPr>
        <p:spPr>
          <a:xfrm>
            <a:off x="10149840" y="2359152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42D4E46D-D566-C1EB-1F21-58129C4C4242}"/>
              </a:ext>
            </a:extLst>
          </p:cNvPr>
          <p:cNvSpPr/>
          <p:nvPr/>
        </p:nvSpPr>
        <p:spPr>
          <a:xfrm>
            <a:off x="10149840" y="28163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1020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3DD29E71-FE77-AB43-BD29-2F67EA9B2059}"/>
              </a:ext>
            </a:extLst>
          </p:cNvPr>
          <p:cNvSpPr/>
          <p:nvPr/>
        </p:nvSpPr>
        <p:spPr>
          <a:xfrm>
            <a:off x="10158984" y="3246120"/>
            <a:ext cx="135331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endParaRPr lang="en-US" sz="780" dirty="0"/>
          </a:p>
        </p:txBody>
      </p:sp>
      <p:sp>
        <p:nvSpPr>
          <p:cNvPr id="31" name="Shape 28">
            <a:extLst>
              <a:ext uri="{FF2B5EF4-FFF2-40B4-BE49-F238E27FC236}">
                <a16:creationId xmlns:a16="http://schemas.microsoft.com/office/drawing/2014/main" id="{9C043BB9-4D68-6A27-7CCE-1696A9AC1FAC}"/>
              </a:ext>
            </a:extLst>
          </p:cNvPr>
          <p:cNvSpPr/>
          <p:nvPr/>
        </p:nvSpPr>
        <p:spPr>
          <a:xfrm>
            <a:off x="685800" y="4434840"/>
            <a:ext cx="3875690" cy="0"/>
          </a:xfrm>
          <a:prstGeom prst="line">
            <a:avLst/>
          </a:prstGeom>
          <a:noFill/>
          <a:ln w="1778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2" name="Shape 29">
            <a:extLst>
              <a:ext uri="{FF2B5EF4-FFF2-40B4-BE49-F238E27FC236}">
                <a16:creationId xmlns:a16="http://schemas.microsoft.com/office/drawing/2014/main" id="{D901325B-251A-51DD-A7F9-1BF00DB204F4}"/>
              </a:ext>
            </a:extLst>
          </p:cNvPr>
          <p:cNvSpPr/>
          <p:nvPr/>
        </p:nvSpPr>
        <p:spPr>
          <a:xfrm>
            <a:off x="731520" y="4315968"/>
            <a:ext cx="0" cy="23774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5D8AA45B-BD41-42D7-0C7A-B23B7441A06A}"/>
              </a:ext>
            </a:extLst>
          </p:cNvPr>
          <p:cNvSpPr/>
          <p:nvPr/>
        </p:nvSpPr>
        <p:spPr>
          <a:xfrm>
            <a:off x="411480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760" dirty="0">
                <a:solidFill>
                  <a:srgbClr val="555555"/>
                </a:solidFill>
              </a:rPr>
              <a:t>100</a:t>
            </a:r>
            <a:r>
              <a:rPr lang="en-US" sz="760" dirty="0">
                <a:solidFill>
                  <a:srgbClr val="555555"/>
                </a:solidFill>
              </a:rPr>
              <a:t> kW</a:t>
            </a:r>
            <a:endParaRPr lang="en-US" sz="760" dirty="0"/>
          </a:p>
        </p:txBody>
      </p:sp>
      <p:sp>
        <p:nvSpPr>
          <p:cNvPr id="34" name="Shape 31">
            <a:extLst>
              <a:ext uri="{FF2B5EF4-FFF2-40B4-BE49-F238E27FC236}">
                <a16:creationId xmlns:a16="http://schemas.microsoft.com/office/drawing/2014/main" id="{B9660867-F759-6FE3-3CC6-5657E2F35CF2}"/>
              </a:ext>
            </a:extLst>
          </p:cNvPr>
          <p:cNvSpPr/>
          <p:nvPr/>
        </p:nvSpPr>
        <p:spPr>
          <a:xfrm>
            <a:off x="2423160" y="4315968"/>
            <a:ext cx="0" cy="23774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951A4C0A-D70E-8F1C-09F9-BF21230721DD}"/>
              </a:ext>
            </a:extLst>
          </p:cNvPr>
          <p:cNvSpPr/>
          <p:nvPr/>
        </p:nvSpPr>
        <p:spPr>
          <a:xfrm>
            <a:off x="2103120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555555"/>
                </a:solidFill>
              </a:rPr>
              <a:t>1 </a:t>
            </a:r>
            <a:r>
              <a:rPr lang="cs-CZ" sz="760" dirty="0">
                <a:solidFill>
                  <a:srgbClr val="555555"/>
                </a:solidFill>
              </a:rPr>
              <a:t>MW</a:t>
            </a:r>
            <a:endParaRPr lang="en-US" sz="760" dirty="0"/>
          </a:p>
        </p:txBody>
      </p:sp>
      <p:sp>
        <p:nvSpPr>
          <p:cNvPr id="36" name="Shape 33">
            <a:extLst>
              <a:ext uri="{FF2B5EF4-FFF2-40B4-BE49-F238E27FC236}">
                <a16:creationId xmlns:a16="http://schemas.microsoft.com/office/drawing/2014/main" id="{5BCA96C0-3511-F3BB-B945-92494D082328}"/>
              </a:ext>
            </a:extLst>
          </p:cNvPr>
          <p:cNvSpPr/>
          <p:nvPr/>
        </p:nvSpPr>
        <p:spPr>
          <a:xfrm>
            <a:off x="4315968" y="4315968"/>
            <a:ext cx="0" cy="237744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530CF387-9CF7-4EF6-6FED-88B2DDD418E9}"/>
              </a:ext>
            </a:extLst>
          </p:cNvPr>
          <p:cNvSpPr/>
          <p:nvPr/>
        </p:nvSpPr>
        <p:spPr>
          <a:xfrm>
            <a:off x="3995928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760" dirty="0">
                <a:solidFill>
                  <a:srgbClr val="555555"/>
                </a:solidFill>
              </a:rPr>
              <a:t>3</a:t>
            </a:r>
            <a:r>
              <a:rPr lang="en-US" sz="760" dirty="0">
                <a:solidFill>
                  <a:srgbClr val="555555"/>
                </a:solidFill>
              </a:rPr>
              <a:t>0 </a:t>
            </a:r>
            <a:r>
              <a:rPr lang="cs-CZ" sz="760" dirty="0">
                <a:solidFill>
                  <a:srgbClr val="555555"/>
                </a:solidFill>
              </a:rPr>
              <a:t>M</a:t>
            </a:r>
            <a:r>
              <a:rPr lang="en-US" sz="760" dirty="0">
                <a:solidFill>
                  <a:srgbClr val="555555"/>
                </a:solidFill>
              </a:rPr>
              <a:t>W</a:t>
            </a:r>
            <a:endParaRPr lang="en-US" sz="760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A9287F11-CE56-7134-A2F9-7EC5E20BC3F9}"/>
              </a:ext>
            </a:extLst>
          </p:cNvPr>
          <p:cNvSpPr/>
          <p:nvPr/>
        </p:nvSpPr>
        <p:spPr>
          <a:xfrm>
            <a:off x="5879592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760" dirty="0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E46CD250-5844-E0F3-22EB-722FCCB749F6}"/>
              </a:ext>
            </a:extLst>
          </p:cNvPr>
          <p:cNvSpPr/>
          <p:nvPr/>
        </p:nvSpPr>
        <p:spPr>
          <a:xfrm>
            <a:off x="7781544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760" dirty="0"/>
          </a:p>
        </p:txBody>
      </p:sp>
      <p:sp>
        <p:nvSpPr>
          <p:cNvPr id="43" name="Text 40">
            <a:extLst>
              <a:ext uri="{FF2B5EF4-FFF2-40B4-BE49-F238E27FC236}">
                <a16:creationId xmlns:a16="http://schemas.microsoft.com/office/drawing/2014/main" id="{D46BACBA-FC5C-5312-A48C-05FBEAD3A819}"/>
              </a:ext>
            </a:extLst>
          </p:cNvPr>
          <p:cNvSpPr/>
          <p:nvPr/>
        </p:nvSpPr>
        <p:spPr>
          <a:xfrm>
            <a:off x="9665208" y="4617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760" dirty="0"/>
          </a:p>
        </p:txBody>
      </p:sp>
      <p:sp>
        <p:nvSpPr>
          <p:cNvPr id="45" name="Text 42">
            <a:extLst>
              <a:ext uri="{FF2B5EF4-FFF2-40B4-BE49-F238E27FC236}">
                <a16:creationId xmlns:a16="http://schemas.microsoft.com/office/drawing/2014/main" id="{5D0B80E8-ABE9-E081-A19C-B8E03C786A8D}"/>
              </a:ext>
            </a:extLst>
          </p:cNvPr>
          <p:cNvSpPr/>
          <p:nvPr/>
        </p:nvSpPr>
        <p:spPr>
          <a:xfrm>
            <a:off x="2059082" y="1367605"/>
            <a:ext cx="7606126" cy="7335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cs-CZ" sz="113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Výrobny lze připojit pouze při splnění kompletního rozsahu požadovaných zkoušek a simulací souladu VM </a:t>
            </a:r>
            <a:endParaRPr lang="en-US" sz="1130" dirty="0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E6861B0F-747A-CBCB-470F-82309672E8BD}"/>
              </a:ext>
            </a:extLst>
          </p:cNvPr>
          <p:cNvSpPr/>
          <p:nvPr/>
        </p:nvSpPr>
        <p:spPr>
          <a:xfrm>
            <a:off x="1371600" y="5897880"/>
            <a:ext cx="9509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en-US" sz="750" dirty="0"/>
          </a:p>
        </p:txBody>
      </p:sp>
      <p:sp>
        <p:nvSpPr>
          <p:cNvPr id="47" name="Text 7">
            <a:extLst>
              <a:ext uri="{FF2B5EF4-FFF2-40B4-BE49-F238E27FC236}">
                <a16:creationId xmlns:a16="http://schemas.microsoft.com/office/drawing/2014/main" id="{33649CEE-4014-157F-65FA-FDC8E10DD12E}"/>
              </a:ext>
            </a:extLst>
          </p:cNvPr>
          <p:cNvSpPr/>
          <p:nvPr/>
        </p:nvSpPr>
        <p:spPr>
          <a:xfrm>
            <a:off x="4453128" y="1667729"/>
            <a:ext cx="5166360" cy="13096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100" dirty="0"/>
              <a:t>Potřeba doložit harmonogram předpokládaného provedení všech zkoušek.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Certifikát z akreditované laboratoře pro B1?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1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1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cs-CZ" sz="1400" dirty="0">
              <a:solidFill>
                <a:srgbClr val="444444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en-US" sz="1120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4A2F8EBC-98AE-404D-9240-71457677A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7724" y="2370494"/>
            <a:ext cx="6366828" cy="3971247"/>
          </a:xfrm>
          <a:prstGeom prst="rect">
            <a:avLst/>
          </a:prstGeom>
        </p:spPr>
      </p:pic>
      <p:sp>
        <p:nvSpPr>
          <p:cNvPr id="23" name="Obdélník 22">
            <a:extLst>
              <a:ext uri="{FF2B5EF4-FFF2-40B4-BE49-F238E27FC236}">
                <a16:creationId xmlns:a16="http://schemas.microsoft.com/office/drawing/2014/main" id="{E3235584-A8BF-B7AA-6D9A-4C5B72A6E707}"/>
              </a:ext>
            </a:extLst>
          </p:cNvPr>
          <p:cNvSpPr/>
          <p:nvPr/>
        </p:nvSpPr>
        <p:spPr>
          <a:xfrm>
            <a:off x="4991752" y="2966851"/>
            <a:ext cx="4120718" cy="3345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8434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89810-9C68-AE7B-0E22-BABE3D863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107EEAA-54AF-6C0C-B3B2-A0E4856D58D7}"/>
              </a:ext>
            </a:extLst>
          </p:cNvPr>
          <p:cNvSpPr/>
          <p:nvPr/>
        </p:nvSpPr>
        <p:spPr>
          <a:xfrm>
            <a:off x="201168" y="475488"/>
            <a:ext cx="11777472" cy="6163056"/>
          </a:xfrm>
          <a:prstGeom prst="roundRect">
            <a:avLst/>
          </a:prstGeom>
          <a:solidFill>
            <a:srgbClr val="F1F1F1"/>
          </a:solidFill>
          <a:ln w="12700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pic>
        <p:nvPicPr>
          <p:cNvPr id="3" name="Image 0" descr="/mnt/data/upos_assets/photomate_logo.png">
            <a:extLst>
              <a:ext uri="{FF2B5EF4-FFF2-40B4-BE49-F238E27FC236}">
                <a16:creationId xmlns:a16="http://schemas.microsoft.com/office/drawing/2014/main" id="{B50C3AD9-848D-F734-C2D2-347E91332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109728"/>
            <a:ext cx="2057400" cy="59436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380D3F56-4A9B-9B0D-AB79-4F1C69B6F18F}"/>
              </a:ext>
            </a:extLst>
          </p:cNvPr>
          <p:cNvSpPr/>
          <p:nvPr/>
        </p:nvSpPr>
        <p:spPr>
          <a:xfrm>
            <a:off x="9966960" y="24688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photomate.eu</a:t>
            </a:r>
            <a:endParaRPr lang="en-US" sz="8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07C1325-DE8E-43F9-DD5C-0D10109F1707}"/>
              </a:ext>
            </a:extLst>
          </p:cNvPr>
          <p:cNvSpPr/>
          <p:nvPr/>
        </p:nvSpPr>
        <p:spPr>
          <a:xfrm>
            <a:off x="2240280" y="685800"/>
            <a:ext cx="9052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F8951D"/>
                </a:solidFill>
              </a:rPr>
              <a:t>Proces UPOS </a:t>
            </a:r>
            <a:endParaRPr lang="en-US" sz="2200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DF6F9D5F-5097-5D3C-F299-97A942896C53}"/>
              </a:ext>
            </a:extLst>
          </p:cNvPr>
          <p:cNvSpPr/>
          <p:nvPr/>
        </p:nvSpPr>
        <p:spPr>
          <a:xfrm>
            <a:off x="504444" y="3933497"/>
            <a:ext cx="1965960" cy="14813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BB5D6095-8EB0-A044-4E63-020918F86364}"/>
              </a:ext>
            </a:extLst>
          </p:cNvPr>
          <p:cNvSpPr/>
          <p:nvPr/>
        </p:nvSpPr>
        <p:spPr>
          <a:xfrm>
            <a:off x="614172" y="4116377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cs-CZ" sz="1450" b="1" dirty="0">
                <a:solidFill>
                  <a:srgbClr val="F8951D"/>
                </a:solidFill>
                <a:latin typeface="Arial" pitchFamily="34" charset="0"/>
                <a:cs typeface="Arial" pitchFamily="34" charset="-120"/>
              </a:rPr>
              <a:t>Žádost o UPOS</a:t>
            </a:r>
            <a:endParaRPr lang="en-US" sz="145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D953F74B-436A-9DF2-119D-B0EE7469AF40}"/>
              </a:ext>
            </a:extLst>
          </p:cNvPr>
          <p:cNvSpPr/>
          <p:nvPr/>
        </p:nvSpPr>
        <p:spPr>
          <a:xfrm>
            <a:off x="669036" y="4555289"/>
            <a:ext cx="16276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cs-CZ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Potřeba dodat povinné přílohy</a:t>
            </a:r>
            <a:endParaRPr lang="en-US" sz="880" dirty="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683DDD34-EC06-D2A0-3F5D-B975AB7460A8}"/>
              </a:ext>
            </a:extLst>
          </p:cNvPr>
          <p:cNvSpPr/>
          <p:nvPr/>
        </p:nvSpPr>
        <p:spPr>
          <a:xfrm>
            <a:off x="2470404" y="4665017"/>
            <a:ext cx="301752" cy="0"/>
          </a:xfrm>
          <a:prstGeom prst="line">
            <a:avLst/>
          </a:prstGeom>
          <a:noFill/>
          <a:ln w="2032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15775C70-CEE9-35B8-68F3-216A5219CA18}"/>
              </a:ext>
            </a:extLst>
          </p:cNvPr>
          <p:cNvSpPr/>
          <p:nvPr/>
        </p:nvSpPr>
        <p:spPr>
          <a:xfrm>
            <a:off x="2808732" y="3933497"/>
            <a:ext cx="1965960" cy="14813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4621F304-B205-2E3A-63E4-A17669D4C615}"/>
              </a:ext>
            </a:extLst>
          </p:cNvPr>
          <p:cNvSpPr/>
          <p:nvPr/>
        </p:nvSpPr>
        <p:spPr>
          <a:xfrm>
            <a:off x="2918460" y="4116377"/>
            <a:ext cx="173736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cs-CZ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Registrace obchodníka na OTE a osazení elektroměru</a:t>
            </a:r>
            <a:endParaRPr lang="en-US" sz="145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AC435A5C-37B6-CAA3-B7DD-3FB51A7EE9B4}"/>
              </a:ext>
            </a:extLst>
          </p:cNvPr>
          <p:cNvSpPr/>
          <p:nvPr/>
        </p:nvSpPr>
        <p:spPr>
          <a:xfrm>
            <a:off x="2973324" y="4555289"/>
            <a:ext cx="16276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endParaRPr lang="en-US" sz="880" dirty="0"/>
          </a:p>
        </p:txBody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407681D5-5BDA-1D59-8C61-B18B739F386A}"/>
              </a:ext>
            </a:extLst>
          </p:cNvPr>
          <p:cNvSpPr/>
          <p:nvPr/>
        </p:nvSpPr>
        <p:spPr>
          <a:xfrm>
            <a:off x="4774692" y="4665017"/>
            <a:ext cx="301752" cy="0"/>
          </a:xfrm>
          <a:prstGeom prst="line">
            <a:avLst/>
          </a:prstGeom>
          <a:noFill/>
          <a:ln w="2032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1DAC2F82-EA4E-CB9A-2224-00BCB9526A33}"/>
              </a:ext>
            </a:extLst>
          </p:cNvPr>
          <p:cNvSpPr/>
          <p:nvPr/>
        </p:nvSpPr>
        <p:spPr>
          <a:xfrm>
            <a:off x="5113020" y="3933497"/>
            <a:ext cx="1965960" cy="14813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A54A94E7-8F49-1059-21C3-2C657080B0D2}"/>
              </a:ext>
            </a:extLst>
          </p:cNvPr>
          <p:cNvSpPr/>
          <p:nvPr/>
        </p:nvSpPr>
        <p:spPr>
          <a:xfrm>
            <a:off x="5222748" y="4367049"/>
            <a:ext cx="1737360" cy="773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cs-CZ" sz="1450" b="1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Posouzení žádosti o UPOS </a:t>
            </a:r>
            <a:endParaRPr lang="en-US" sz="1450" dirty="0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E76610AC-DAD3-433E-F291-3B4DF2BFF470}"/>
              </a:ext>
            </a:extLst>
          </p:cNvPr>
          <p:cNvSpPr/>
          <p:nvPr/>
        </p:nvSpPr>
        <p:spPr>
          <a:xfrm>
            <a:off x="7078980" y="4665017"/>
            <a:ext cx="301752" cy="0"/>
          </a:xfrm>
          <a:prstGeom prst="line">
            <a:avLst/>
          </a:prstGeom>
          <a:noFill/>
          <a:ln w="2032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3FC2BC00-CFA7-F0FF-41C6-055B8F0F8183}"/>
              </a:ext>
            </a:extLst>
          </p:cNvPr>
          <p:cNvSpPr/>
          <p:nvPr/>
        </p:nvSpPr>
        <p:spPr>
          <a:xfrm>
            <a:off x="7417308" y="3933497"/>
            <a:ext cx="1965960" cy="14813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3449994E-F0E0-EBAC-DD2F-9A7ED5637507}"/>
              </a:ext>
            </a:extLst>
          </p:cNvPr>
          <p:cNvSpPr/>
          <p:nvPr/>
        </p:nvSpPr>
        <p:spPr>
          <a:xfrm>
            <a:off x="7535865" y="4155091"/>
            <a:ext cx="1737360" cy="1112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cs-CZ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Oznámení účasti technika EG.D na zkouškách (u ČEZ technik nemusí být přítomen)</a:t>
            </a:r>
            <a:endParaRPr lang="en-US" sz="1450" dirty="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4E74FD15-E752-B1B5-2EAF-2B91E37374D6}"/>
              </a:ext>
            </a:extLst>
          </p:cNvPr>
          <p:cNvSpPr/>
          <p:nvPr/>
        </p:nvSpPr>
        <p:spPr>
          <a:xfrm>
            <a:off x="7581900" y="4555289"/>
            <a:ext cx="16276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endParaRPr lang="en-US" sz="880" dirty="0"/>
          </a:p>
          <a:p>
            <a:pPr marL="0" indent="0" algn="ctr">
              <a:buNone/>
            </a:pPr>
            <a:endParaRPr lang="en-US" sz="880" dirty="0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805CB3BC-11A2-A0D6-422F-15940E1626F0}"/>
              </a:ext>
            </a:extLst>
          </p:cNvPr>
          <p:cNvSpPr/>
          <p:nvPr/>
        </p:nvSpPr>
        <p:spPr>
          <a:xfrm>
            <a:off x="9383268" y="4665017"/>
            <a:ext cx="301752" cy="0"/>
          </a:xfrm>
          <a:prstGeom prst="line">
            <a:avLst/>
          </a:prstGeom>
          <a:noFill/>
          <a:ln w="2032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/>
          </a:p>
        </p:txBody>
      </p:sp>
      <p:sp>
        <p:nvSpPr>
          <p:cNvPr id="22" name="Shape 19">
            <a:extLst>
              <a:ext uri="{FF2B5EF4-FFF2-40B4-BE49-F238E27FC236}">
                <a16:creationId xmlns:a16="http://schemas.microsoft.com/office/drawing/2014/main" id="{B5F814F2-4C0F-67E2-A409-5DE8C2D6B074}"/>
              </a:ext>
            </a:extLst>
          </p:cNvPr>
          <p:cNvSpPr/>
          <p:nvPr/>
        </p:nvSpPr>
        <p:spPr>
          <a:xfrm>
            <a:off x="9721596" y="3933497"/>
            <a:ext cx="1965960" cy="14813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14530CB3-C481-B805-1BEA-8FB2C7449C67}"/>
              </a:ext>
            </a:extLst>
          </p:cNvPr>
          <p:cNvSpPr/>
          <p:nvPr/>
        </p:nvSpPr>
        <p:spPr>
          <a:xfrm>
            <a:off x="9843516" y="4335833"/>
            <a:ext cx="173736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cs-CZ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Provedení funkčních zkoušek</a:t>
            </a:r>
            <a:endParaRPr lang="en-US" sz="145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E8BCB665-9EB2-26AC-E477-5A34C9DCFD4E}"/>
              </a:ext>
            </a:extLst>
          </p:cNvPr>
          <p:cNvSpPr/>
          <p:nvPr/>
        </p:nvSpPr>
        <p:spPr>
          <a:xfrm>
            <a:off x="9886188" y="4555289"/>
            <a:ext cx="16276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endParaRPr lang="en-US" sz="880" dirty="0"/>
          </a:p>
        </p:txBody>
      </p:sp>
      <p:sp>
        <p:nvSpPr>
          <p:cNvPr id="25" name="Shape 22">
            <a:extLst>
              <a:ext uri="{FF2B5EF4-FFF2-40B4-BE49-F238E27FC236}">
                <a16:creationId xmlns:a16="http://schemas.microsoft.com/office/drawing/2014/main" id="{1EFB0150-B34A-6C7B-3806-9AFF75495AFD}"/>
              </a:ext>
            </a:extLst>
          </p:cNvPr>
          <p:cNvSpPr/>
          <p:nvPr/>
        </p:nvSpPr>
        <p:spPr>
          <a:xfrm>
            <a:off x="877718" y="1876098"/>
            <a:ext cx="1033272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pic>
        <p:nvPicPr>
          <p:cNvPr id="26" name="Image 1" descr="/mnt/data/upos_assets/document.png">
            <a:extLst>
              <a:ext uri="{FF2B5EF4-FFF2-40B4-BE49-F238E27FC236}">
                <a16:creationId xmlns:a16="http://schemas.microsoft.com/office/drawing/2014/main" id="{534051D1-CC5F-885E-DE96-A9F8608B0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648" y="1973319"/>
            <a:ext cx="594360" cy="594360"/>
          </a:xfrm>
          <a:prstGeom prst="rect">
            <a:avLst/>
          </a:prstGeom>
        </p:spPr>
      </p:pic>
      <p:sp>
        <p:nvSpPr>
          <p:cNvPr id="27" name="Text 23">
            <a:extLst>
              <a:ext uri="{FF2B5EF4-FFF2-40B4-BE49-F238E27FC236}">
                <a16:creationId xmlns:a16="http://schemas.microsoft.com/office/drawing/2014/main" id="{A0BCD39D-568C-B63E-9562-B68BD0467C3A}"/>
              </a:ext>
            </a:extLst>
          </p:cNvPr>
          <p:cNvSpPr/>
          <p:nvPr/>
        </p:nvSpPr>
        <p:spPr>
          <a:xfrm>
            <a:off x="2071168" y="1945887"/>
            <a:ext cx="8915400" cy="10698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cs-CZ" sz="11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Kroky před podáním žádosti o UPOS: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1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Uzavření </a:t>
            </a:r>
            <a:r>
              <a:rPr lang="cs-CZ" sz="112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SoP</a:t>
            </a:r>
            <a:endParaRPr lang="cs-CZ" sz="112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1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Vyhotovení PD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1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Realizace výrobny dle schválené PD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1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Žádost o vydání SIM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12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Zkoušky komunikace RTU jednotky s dispečinkem </a:t>
            </a:r>
          </a:p>
          <a:p>
            <a:pPr marL="0" indent="0" algn="l">
              <a:buNone/>
            </a:pPr>
            <a:endParaRPr lang="en-US" sz="1120" dirty="0"/>
          </a:p>
        </p:txBody>
      </p:sp>
      <p:sp>
        <p:nvSpPr>
          <p:cNvPr id="28" name="Shape 6">
            <a:extLst>
              <a:ext uri="{FF2B5EF4-FFF2-40B4-BE49-F238E27FC236}">
                <a16:creationId xmlns:a16="http://schemas.microsoft.com/office/drawing/2014/main" id="{7E6DAA45-B262-BB71-51C1-6DD526D0FFBB}"/>
              </a:ext>
            </a:extLst>
          </p:cNvPr>
          <p:cNvSpPr/>
          <p:nvPr/>
        </p:nvSpPr>
        <p:spPr>
          <a:xfrm>
            <a:off x="1940052" y="5589926"/>
            <a:ext cx="3800120" cy="7765"/>
          </a:xfrm>
          <a:prstGeom prst="line">
            <a:avLst/>
          </a:prstGeom>
          <a:noFill/>
          <a:ln w="2032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/>
          </a:p>
        </p:txBody>
      </p:sp>
      <p:sp>
        <p:nvSpPr>
          <p:cNvPr id="29" name="Text 5">
            <a:extLst>
              <a:ext uri="{FF2B5EF4-FFF2-40B4-BE49-F238E27FC236}">
                <a16:creationId xmlns:a16="http://schemas.microsoft.com/office/drawing/2014/main" id="{F989BD39-24EF-F44B-01C3-5B9F7BAB6872}"/>
              </a:ext>
            </a:extLst>
          </p:cNvPr>
          <p:cNvSpPr/>
          <p:nvPr/>
        </p:nvSpPr>
        <p:spPr>
          <a:xfrm>
            <a:off x="2808732" y="5670857"/>
            <a:ext cx="16276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cs-CZ" sz="88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dní</a:t>
            </a:r>
            <a:endParaRPr lang="en-US" sz="880" dirty="0"/>
          </a:p>
        </p:txBody>
      </p:sp>
      <p:sp>
        <p:nvSpPr>
          <p:cNvPr id="30" name="Shape 6">
            <a:extLst>
              <a:ext uri="{FF2B5EF4-FFF2-40B4-BE49-F238E27FC236}">
                <a16:creationId xmlns:a16="http://schemas.microsoft.com/office/drawing/2014/main" id="{EEF79BCB-B3CE-8061-BE02-B1E813DF2D80}"/>
              </a:ext>
            </a:extLst>
          </p:cNvPr>
          <p:cNvSpPr/>
          <p:nvPr/>
        </p:nvSpPr>
        <p:spPr>
          <a:xfrm>
            <a:off x="8404545" y="5579417"/>
            <a:ext cx="2406870" cy="18271"/>
          </a:xfrm>
          <a:prstGeom prst="line">
            <a:avLst/>
          </a:prstGeom>
          <a:noFill/>
          <a:ln w="20320">
            <a:solidFill>
              <a:srgbClr val="F8951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cs-CZ"/>
          </a:p>
        </p:txBody>
      </p:sp>
      <p:sp>
        <p:nvSpPr>
          <p:cNvPr id="31" name="Text 5">
            <a:extLst>
              <a:ext uri="{FF2B5EF4-FFF2-40B4-BE49-F238E27FC236}">
                <a16:creationId xmlns:a16="http://schemas.microsoft.com/office/drawing/2014/main" id="{5558358C-406A-5E68-BFE7-7FFA0C8681EB}"/>
              </a:ext>
            </a:extLst>
          </p:cNvPr>
          <p:cNvSpPr/>
          <p:nvPr/>
        </p:nvSpPr>
        <p:spPr>
          <a:xfrm>
            <a:off x="8720328" y="5670857"/>
            <a:ext cx="162763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cs-CZ" sz="880" dirty="0">
                <a:solidFill>
                  <a:srgbClr val="444444"/>
                </a:solidFill>
                <a:latin typeface="Arial" pitchFamily="34" charset="0"/>
                <a:cs typeface="Arial" pitchFamily="34" charset="-120"/>
              </a:rPr>
              <a:t>12 měsíců</a:t>
            </a:r>
            <a:endParaRPr lang="en-US" sz="880" dirty="0"/>
          </a:p>
        </p:txBody>
      </p:sp>
    </p:spTree>
    <p:extLst>
      <p:ext uri="{BB962C8B-B14F-4D97-AF65-F5344CB8AC3E}">
        <p14:creationId xmlns:p14="http://schemas.microsoft.com/office/powerpoint/2010/main" val="1860359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2445</TotalTime>
  <Words>1574</Words>
  <Application>Microsoft Office PowerPoint</Application>
  <PresentationFormat>Širokoúhlá obrazovka</PresentationFormat>
  <Paragraphs>259</Paragraphs>
  <Slides>14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Aptos Narrow</vt:lpstr>
      <vt:lpstr>Arial</vt:lpstr>
      <vt:lpstr>Calibri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Photomate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UPOS a UTP v praxi</dc:title>
  <dc:subject>UPOS, UTP, RfG, měření a simulace</dc:subject>
  <dc:creator>OpenAI</dc:creator>
  <cp:lastModifiedBy>Ondřej Vachutka</cp:lastModifiedBy>
  <cp:revision>13</cp:revision>
  <dcterms:created xsi:type="dcterms:W3CDTF">2026-05-04T13:07:57Z</dcterms:created>
  <dcterms:modified xsi:type="dcterms:W3CDTF">2026-07-27T12:22:17Z</dcterms:modified>
</cp:coreProperties>
</file>